
<file path=[Content_Types].xml><?xml version="1.0" encoding="utf-8"?>
<Types xmlns="http://schemas.openxmlformats.org/package/2006/content-types">
  <Default Extension="jpeg" ContentType="image/jpeg"/>
  <Default Extension="png" ContentType="image/png"/>
  <Default Extension="wdp" ContentType="image/vnd.ms-photo"/>
  <Default Extension="wmv" ContentType="video/x-ms-wmv"/>
  <Default Extension="mp3" ContentType="audio/mp3"/>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9" r:id="rId3"/>
    <p:sldId id="258" r:id="rId5"/>
    <p:sldId id="293" r:id="rId6"/>
    <p:sldId id="280" r:id="rId7"/>
    <p:sldId id="284" r:id="rId8"/>
    <p:sldId id="295" r:id="rId9"/>
    <p:sldId id="296" r:id="rId10"/>
    <p:sldId id="266" r:id="rId11"/>
    <p:sldId id="310" r:id="rId12"/>
    <p:sldId id="311" r:id="rId13"/>
    <p:sldId id="312" r:id="rId14"/>
    <p:sldId id="286" r:id="rId15"/>
    <p:sldId id="313" r:id="rId16"/>
    <p:sldId id="288" r:id="rId17"/>
    <p:sldId id="294" r:id="rId18"/>
    <p:sldId id="264" r:id="rId19"/>
    <p:sldId id="314" r:id="rId20"/>
    <p:sldId id="315" r:id="rId21"/>
    <p:sldId id="283" r:id="rId22"/>
    <p:sldId id="282" r:id="rId23"/>
    <p:sldId id="277" r:id="rId24"/>
    <p:sldId id="316" r:id="rId25"/>
    <p:sldId id="325" r:id="rId26"/>
  </p:sldIdLst>
  <p:sldSz cx="12192000" cy="6858000"/>
  <p:notesSz cx="6858000" cy="9144000"/>
  <p:embeddedFontLst>
    <p:embeddedFont>
      <p:font typeface="迷你简南宫" panose="02010609000101010101" charset="0"/>
      <p:regular r:id="rId30"/>
    </p:embeddedFont>
    <p:embeddedFont>
      <p:font typeface="迷你简南宫" panose="02010609000101010101" pitchFamily="49" charset="-122"/>
      <p:regular r:id="rId31"/>
    </p:embeddedFont>
    <p:embeddedFont>
      <p:font typeface="方正启体简体" panose="03000509000000000000" pitchFamily="65" charset="-122"/>
      <p:regular r:id="rId32"/>
    </p:embeddedFont>
    <p:embeddedFont>
      <p:font typeface="Bell MT" panose="02020503060305020303" pitchFamily="18" charset="0"/>
      <p:regular r:id="rId33"/>
      <p:bold r:id="rId34"/>
      <p:italic r:id="rId35"/>
    </p:embeddedFont>
    <p:embeddedFont>
      <p:font typeface="David" panose="020E0502060401010101" pitchFamily="34" charset="-79"/>
      <p:regular r:id="rId36"/>
      <p:bold r:id="rId37"/>
    </p:embeddedFont>
    <p:embeddedFont>
      <p:font typeface="Calibri Light" panose="020F0302020204030204" charset="0"/>
      <p:regular r:id="rId38"/>
      <p:italic r:id="rId39"/>
    </p:embeddedFont>
    <p:embeddedFont>
      <p:font typeface="Calibri" panose="020F0502020204030204" charset="0"/>
      <p:regular r:id="rId40"/>
      <p:bold r:id="rId41"/>
      <p:italic r:id="rId42"/>
      <p:boldItalic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323"/>
    <a:srgbClr val="F2F2F2"/>
    <a:srgbClr val="BF0310"/>
    <a:srgbClr val="FE0014"/>
    <a:srgbClr val="474343"/>
    <a:srgbClr val="191919"/>
    <a:srgbClr val="1F1F1F"/>
    <a:srgbClr val="F0F0F0"/>
    <a:srgbClr val="EEEEEE"/>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p:scale>
          <a:sx n="75" d="100"/>
          <a:sy n="75" d="100"/>
        </p:scale>
        <p:origin x="-1872" y="-864"/>
      </p:cViewPr>
      <p:guideLst>
        <p:guide orient="horz" pos="2175"/>
        <p:guide pos="3759"/>
        <p:guide pos="6266"/>
        <p:guide pos="1486"/>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gs" Target="tags/tag14.xml"/><Relationship Id="rId43" Type="http://schemas.openxmlformats.org/officeDocument/2006/relationships/font" Target="fonts/font14.fntdata"/><Relationship Id="rId42" Type="http://schemas.openxmlformats.org/officeDocument/2006/relationships/font" Target="fonts/font13.fntdata"/><Relationship Id="rId41" Type="http://schemas.openxmlformats.org/officeDocument/2006/relationships/font" Target="fonts/font12.fntdata"/><Relationship Id="rId40" Type="http://schemas.openxmlformats.org/officeDocument/2006/relationships/font" Target="fonts/font11.fntdata"/><Relationship Id="rId4" Type="http://schemas.openxmlformats.org/officeDocument/2006/relationships/notesMaster" Target="notesMasters/notesMaster1.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AEEC3-97AF-4E2F-8EE9-7557A1AF52C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061C4-2FFF-4D34-8F3A-26436C86FD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更专业，是说我们平台的受众小，利于更有针对性的开发，提供更有针对性的服务</a:t>
            </a:r>
            <a:endParaRPr lang="zh-CN" altLang="en-US"/>
          </a:p>
          <a:p>
            <a:endParaRPr lang="zh-CN" altLang="en-US"/>
          </a:p>
          <a:p>
            <a:r>
              <a:rPr lang="zh-CN" altLang="en-US"/>
              <a:t>更彻底，是说，我们可以对接校园内的易班等组织，比如，失物招领</a:t>
            </a:r>
            <a:endParaRPr lang="zh-CN" altLang="en-US"/>
          </a:p>
          <a:p>
            <a:endParaRPr lang="zh-CN" altLang="en-US"/>
          </a:p>
          <a:p>
            <a:r>
              <a:rPr lang="zh-CN" altLang="en-US"/>
              <a:t>更持久，是说，我们不会干预用户发布的信息，参考福大小黑板，经常被限流，删评论，删帖</a:t>
            </a:r>
            <a:endParaRPr lang="zh-CN" altLang="en-US"/>
          </a:p>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B061C4-2FFF-4D34-8F3A-26436C86FD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21BEDEC-234A-44D8-9B15-961F79A61E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916AFE-7FE0-4B49-A748-E253A7325F4C}" type="slidenum">
              <a:rPr lang="zh-CN" altLang="en-US" smtClean="0"/>
            </a:fld>
            <a:endParaRPr lang="zh-CN" altLang="en-US"/>
          </a:p>
        </p:txBody>
      </p:sp>
    </p:spTree>
  </p:cSld>
  <p:clrMapOvr>
    <a:masterClrMapping/>
  </p:clrMapOvr>
  <p:transition advTm="1360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21BEDEC-234A-44D8-9B15-961F79A61E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916AFE-7FE0-4B49-A748-E253A7325F4C}" type="slidenum">
              <a:rPr lang="zh-CN" altLang="en-US" smtClean="0"/>
            </a:fld>
            <a:endParaRPr lang="zh-CN" altLang="en-US"/>
          </a:p>
        </p:txBody>
      </p:sp>
    </p:spTree>
  </p:cSld>
  <p:clrMapOvr>
    <a:masterClrMapping/>
  </p:clrMapOvr>
  <p:transition advTm="1360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21BEDEC-234A-44D8-9B15-961F79A61E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916AFE-7FE0-4B49-A748-E253A7325F4C}" type="slidenum">
              <a:rPr lang="zh-CN" altLang="en-US" smtClean="0"/>
            </a:fld>
            <a:endParaRPr lang="zh-CN" altLang="en-US"/>
          </a:p>
        </p:txBody>
      </p:sp>
    </p:spTree>
  </p:cSld>
  <p:clrMapOvr>
    <a:masterClrMapping/>
  </p:clrMapOvr>
  <p:transition advTm="1360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advTm="13600"/>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advTm="136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21BEDEC-234A-44D8-9B15-961F79A61E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916AFE-7FE0-4B49-A748-E253A7325F4C}" type="slidenum">
              <a:rPr lang="zh-CN" altLang="en-US" smtClean="0"/>
            </a:fld>
            <a:endParaRPr lang="zh-CN" altLang="en-US"/>
          </a:p>
        </p:txBody>
      </p:sp>
    </p:spTree>
  </p:cSld>
  <p:clrMapOvr>
    <a:masterClrMapping/>
  </p:clrMapOvr>
  <p:transition advTm="136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21BEDEC-234A-44D8-9B15-961F79A61EA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916AFE-7FE0-4B49-A748-E253A7325F4C}" type="slidenum">
              <a:rPr lang="zh-CN" altLang="en-US" smtClean="0"/>
            </a:fld>
            <a:endParaRPr lang="zh-CN" altLang="en-US"/>
          </a:p>
        </p:txBody>
      </p:sp>
    </p:spTree>
  </p:cSld>
  <p:clrMapOvr>
    <a:masterClrMapping/>
  </p:clrMapOvr>
  <p:transition advTm="136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21BEDEC-234A-44D8-9B15-961F79A61EA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7916AFE-7FE0-4B49-A748-E253A7325F4C}" type="slidenum">
              <a:rPr lang="zh-CN" altLang="en-US" smtClean="0"/>
            </a:fld>
            <a:endParaRPr lang="zh-CN" altLang="en-US"/>
          </a:p>
        </p:txBody>
      </p:sp>
    </p:spTree>
  </p:cSld>
  <p:clrMapOvr>
    <a:masterClrMapping/>
  </p:clrMapOvr>
  <p:transition advTm="136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1BEDEC-234A-44D8-9B15-961F79A61EA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916AFE-7FE0-4B49-A748-E253A7325F4C}" type="slidenum">
              <a:rPr lang="zh-CN" altLang="en-US" smtClean="0"/>
            </a:fld>
            <a:endParaRPr lang="zh-CN" altLang="en-US"/>
          </a:p>
        </p:txBody>
      </p:sp>
    </p:spTree>
  </p:cSld>
  <p:clrMapOvr>
    <a:masterClrMapping/>
  </p:clrMapOvr>
  <p:transition advTm="1360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21BEDEC-234A-44D8-9B15-961F79A61E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916AFE-7FE0-4B49-A748-E253A7325F4C}" type="slidenum">
              <a:rPr lang="zh-CN" altLang="en-US" smtClean="0"/>
            </a:fld>
            <a:endParaRPr lang="zh-CN" altLang="en-US"/>
          </a:p>
        </p:txBody>
      </p:sp>
    </p:spTree>
  </p:cSld>
  <p:clrMapOvr>
    <a:masterClrMapping/>
  </p:clrMapOvr>
  <p:transition advTm="1360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21BEDEC-234A-44D8-9B15-961F79A61E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916AFE-7FE0-4B49-A748-E253A7325F4C}" type="slidenum">
              <a:rPr lang="zh-CN" altLang="en-US" smtClean="0"/>
            </a:fld>
            <a:endParaRPr lang="zh-CN" altLang="en-US"/>
          </a:p>
        </p:txBody>
      </p:sp>
    </p:spTree>
  </p:cSld>
  <p:clrMapOvr>
    <a:masterClrMapping/>
  </p:clrMapOvr>
  <p:transition advTm="1360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1BEDEC-234A-44D8-9B15-961F79A61EA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16AFE-7FE0-4B49-A748-E253A7325F4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Tm="13600"/>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image" Target="../media/image3.png"/><Relationship Id="rId6" Type="http://schemas.openxmlformats.org/officeDocument/2006/relationships/tags" Target="../tags/tag2.xml"/><Relationship Id="rId5" Type="http://schemas.openxmlformats.org/officeDocument/2006/relationships/image" Target="../media/image2.png"/><Relationship Id="rId4" Type="http://schemas.openxmlformats.org/officeDocument/2006/relationships/tags" Target="../tags/tag1.xml"/><Relationship Id="rId3" Type="http://schemas.openxmlformats.org/officeDocument/2006/relationships/image" Target="../media/image1.png"/><Relationship Id="rId21" Type="http://schemas.openxmlformats.org/officeDocument/2006/relationships/notesSlide" Target="../notesSlides/notesSlide1.xml"/><Relationship Id="rId20" Type="http://schemas.openxmlformats.org/officeDocument/2006/relationships/slideLayout" Target="../slideLayouts/slideLayout2.xml"/><Relationship Id="rId2" Type="http://schemas.microsoft.com/office/2007/relationships/media" Target="../media/media1.wmv"/><Relationship Id="rId19" Type="http://schemas.openxmlformats.org/officeDocument/2006/relationships/image" Target="../media/image4.png"/><Relationship Id="rId18" Type="http://schemas.openxmlformats.org/officeDocument/2006/relationships/tags" Target="../tags/tag13.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video" Target="NULL" TargetMode="Externa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image35.wdp"/><Relationship Id="rId3" Type="http://schemas.openxmlformats.org/officeDocument/2006/relationships/image" Target="../media/image34.png"/><Relationship Id="rId2" Type="http://schemas.microsoft.com/office/2007/relationships/hdphoto" Target="../media/image33.wdp"/><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0" Type="http://schemas.openxmlformats.org/officeDocument/2006/relationships/notesSlide" Target="../notesSlides/notesSlide11.xml"/><Relationship Id="rId2" Type="http://schemas.openxmlformats.org/officeDocument/2006/relationships/image" Target="../media/image40.png"/><Relationship Id="rId19" Type="http://schemas.openxmlformats.org/officeDocument/2006/relationships/slideLayout" Target="../slideLayouts/slideLayout2.xml"/><Relationship Id="rId18" Type="http://schemas.openxmlformats.org/officeDocument/2006/relationships/image" Target="../media/image55.png"/><Relationship Id="rId17" Type="http://schemas.openxmlformats.org/officeDocument/2006/relationships/image" Target="../media/image54.png"/><Relationship Id="rId16" Type="http://schemas.openxmlformats.org/officeDocument/2006/relationships/image" Target="../media/image53.png"/><Relationship Id="rId15" Type="http://schemas.openxmlformats.org/officeDocument/2006/relationships/image" Target="../media/image52.png"/><Relationship Id="rId14" Type="http://schemas.openxmlformats.org/officeDocument/2006/relationships/image" Target="../media/image51.png"/><Relationship Id="rId13" Type="http://schemas.openxmlformats.org/officeDocument/2006/relationships/image" Target="../media/image12.png"/><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image" Target="../media/image39.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60.jpeg"/><Relationship Id="rId4" Type="http://schemas.microsoft.com/office/2007/relationships/hdphoto" Target="../media/image59.wdp"/><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jpeg"/><Relationship Id="rId2" Type="http://schemas.openxmlformats.org/officeDocument/2006/relationships/image" Target="../media/image57.png"/><Relationship Id="rId1" Type="http://schemas.openxmlformats.org/officeDocument/2006/relationships/image" Target="../media/image5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image66.wdp"/><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70.png"/><Relationship Id="rId4" Type="http://schemas.microsoft.com/office/2007/relationships/hdphoto" Target="../media/image69.wdp"/><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6.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45.png"/><Relationship Id="rId4" Type="http://schemas.openxmlformats.org/officeDocument/2006/relationships/image" Target="../media/image71.png"/><Relationship Id="rId3" Type="http://schemas.openxmlformats.org/officeDocument/2006/relationships/image" Target="../media/image43.png"/><Relationship Id="rId23" Type="http://schemas.openxmlformats.org/officeDocument/2006/relationships/notesSlide" Target="../notesSlides/notesSlide16.xml"/><Relationship Id="rId22" Type="http://schemas.openxmlformats.org/officeDocument/2006/relationships/slideLayout" Target="../slideLayouts/slideLayout2.xml"/><Relationship Id="rId21" Type="http://schemas.openxmlformats.org/officeDocument/2006/relationships/image" Target="../media/image55.png"/><Relationship Id="rId20" Type="http://schemas.openxmlformats.org/officeDocument/2006/relationships/image" Target="../media/image54.png"/><Relationship Id="rId2" Type="http://schemas.openxmlformats.org/officeDocument/2006/relationships/image" Target="../media/image39.png"/><Relationship Id="rId19" Type="http://schemas.openxmlformats.org/officeDocument/2006/relationships/image" Target="../media/image53.png"/><Relationship Id="rId18" Type="http://schemas.openxmlformats.org/officeDocument/2006/relationships/image" Target="../media/image52.png"/><Relationship Id="rId17" Type="http://schemas.openxmlformats.org/officeDocument/2006/relationships/image" Target="../media/image51.png"/><Relationship Id="rId16" Type="http://schemas.openxmlformats.org/officeDocument/2006/relationships/image" Target="../media/image12.png"/><Relationship Id="rId15" Type="http://schemas.openxmlformats.org/officeDocument/2006/relationships/image" Target="../media/image50.png"/><Relationship Id="rId14" Type="http://schemas.openxmlformats.org/officeDocument/2006/relationships/image" Target="../media/image49.png"/><Relationship Id="rId13" Type="http://schemas.openxmlformats.org/officeDocument/2006/relationships/image" Target="../media/image47.png"/><Relationship Id="rId12" Type="http://schemas.openxmlformats.org/officeDocument/2006/relationships/image" Target="../media/image44.png"/><Relationship Id="rId11" Type="http://schemas.openxmlformats.org/officeDocument/2006/relationships/image" Target="../media/image72.png"/><Relationship Id="rId10" Type="http://schemas.openxmlformats.org/officeDocument/2006/relationships/image" Target="../media/image48.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6.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45.png"/><Relationship Id="rId4" Type="http://schemas.openxmlformats.org/officeDocument/2006/relationships/image" Target="../media/image71.png"/><Relationship Id="rId3" Type="http://schemas.openxmlformats.org/officeDocument/2006/relationships/image" Target="../media/image43.png"/><Relationship Id="rId23" Type="http://schemas.openxmlformats.org/officeDocument/2006/relationships/notesSlide" Target="../notesSlides/notesSlide17.xml"/><Relationship Id="rId22" Type="http://schemas.openxmlformats.org/officeDocument/2006/relationships/slideLayout" Target="../slideLayouts/slideLayout2.xml"/><Relationship Id="rId21" Type="http://schemas.openxmlformats.org/officeDocument/2006/relationships/image" Target="../media/image55.png"/><Relationship Id="rId20" Type="http://schemas.openxmlformats.org/officeDocument/2006/relationships/image" Target="../media/image54.png"/><Relationship Id="rId2" Type="http://schemas.openxmlformats.org/officeDocument/2006/relationships/image" Target="../media/image39.png"/><Relationship Id="rId19" Type="http://schemas.openxmlformats.org/officeDocument/2006/relationships/image" Target="../media/image53.png"/><Relationship Id="rId18" Type="http://schemas.openxmlformats.org/officeDocument/2006/relationships/image" Target="../media/image52.png"/><Relationship Id="rId17" Type="http://schemas.openxmlformats.org/officeDocument/2006/relationships/image" Target="../media/image51.png"/><Relationship Id="rId16" Type="http://schemas.openxmlformats.org/officeDocument/2006/relationships/image" Target="../media/image12.png"/><Relationship Id="rId15" Type="http://schemas.openxmlformats.org/officeDocument/2006/relationships/image" Target="../media/image50.png"/><Relationship Id="rId14" Type="http://schemas.openxmlformats.org/officeDocument/2006/relationships/image" Target="../media/image49.png"/><Relationship Id="rId13" Type="http://schemas.openxmlformats.org/officeDocument/2006/relationships/image" Target="../media/image47.png"/><Relationship Id="rId12" Type="http://schemas.openxmlformats.org/officeDocument/2006/relationships/image" Target="../media/image44.png"/><Relationship Id="rId11" Type="http://schemas.openxmlformats.org/officeDocument/2006/relationships/image" Target="../media/image72.png"/><Relationship Id="rId10" Type="http://schemas.openxmlformats.org/officeDocument/2006/relationships/image" Target="../media/image48.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6.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45.png"/><Relationship Id="rId4" Type="http://schemas.openxmlformats.org/officeDocument/2006/relationships/image" Target="../media/image71.png"/><Relationship Id="rId3" Type="http://schemas.openxmlformats.org/officeDocument/2006/relationships/image" Target="../media/image43.png"/><Relationship Id="rId2" Type="http://schemas.openxmlformats.org/officeDocument/2006/relationships/image" Target="../media/image39.png"/><Relationship Id="rId19" Type="http://schemas.openxmlformats.org/officeDocument/2006/relationships/notesSlide" Target="../notesSlides/notesSlide18.xml"/><Relationship Id="rId18" Type="http://schemas.openxmlformats.org/officeDocument/2006/relationships/slideLayout" Target="../slideLayouts/slideLayout2.xml"/><Relationship Id="rId17" Type="http://schemas.openxmlformats.org/officeDocument/2006/relationships/image" Target="../media/image51.png"/><Relationship Id="rId16" Type="http://schemas.openxmlformats.org/officeDocument/2006/relationships/image" Target="../media/image12.png"/><Relationship Id="rId15" Type="http://schemas.openxmlformats.org/officeDocument/2006/relationships/image" Target="../media/image50.png"/><Relationship Id="rId14" Type="http://schemas.openxmlformats.org/officeDocument/2006/relationships/image" Target="../media/image49.png"/><Relationship Id="rId13" Type="http://schemas.openxmlformats.org/officeDocument/2006/relationships/image" Target="../media/image47.png"/><Relationship Id="rId12" Type="http://schemas.openxmlformats.org/officeDocument/2006/relationships/image" Target="../media/image44.png"/><Relationship Id="rId11" Type="http://schemas.openxmlformats.org/officeDocument/2006/relationships/image" Target="../media/image72.png"/><Relationship Id="rId10" Type="http://schemas.openxmlformats.org/officeDocument/2006/relationships/image" Target="../media/image48.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12.png"/><Relationship Id="rId2" Type="http://schemas.openxmlformats.org/officeDocument/2006/relationships/image" Target="../media/image74.png"/><Relationship Id="rId1" Type="http://schemas.openxmlformats.org/officeDocument/2006/relationships/image" Target="../media/image73.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openxmlformats.org/officeDocument/2006/relationships/image" Target="../media/image7.png"/><Relationship Id="rId6" Type="http://schemas.microsoft.com/office/2007/relationships/media" Target="../media/media3.m4a"/><Relationship Id="rId5" Type="http://schemas.openxmlformats.org/officeDocument/2006/relationships/audio" Target="../media/media3.m4a"/><Relationship Id="rId4" Type="http://schemas.openxmlformats.org/officeDocument/2006/relationships/image" Target="../media/image6.png"/><Relationship Id="rId3" Type="http://schemas.microsoft.com/office/2007/relationships/media" Target="../media/media2.mp3"/><Relationship Id="rId2" Type="http://schemas.openxmlformats.org/officeDocument/2006/relationships/audio" Target="../media/media2.mp3"/><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77.png"/><Relationship Id="rId2" Type="http://schemas.openxmlformats.org/officeDocument/2006/relationships/image" Target="../media/image13.png"/><Relationship Id="rId1" Type="http://schemas.openxmlformats.org/officeDocument/2006/relationships/image" Target="../media/image76.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78.png"/><Relationship Id="rId2" Type="http://schemas.microsoft.com/office/2007/relationships/media" Target="../media/media4.wmv"/><Relationship Id="rId1" Type="http://schemas.openxmlformats.org/officeDocument/2006/relationships/video" Target="../media/media4.wmv"/></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microsoft.com/office/2007/relationships/hdphoto" Target="../media/image29.wdp"/><Relationship Id="rId6" Type="http://schemas.openxmlformats.org/officeDocument/2006/relationships/image" Target="../media/image28.png"/><Relationship Id="rId5" Type="http://schemas.microsoft.com/office/2007/relationships/hdphoto" Target="../media/image27.wdp"/><Relationship Id="rId4" Type="http://schemas.openxmlformats.org/officeDocument/2006/relationships/image" Target="../media/image26.png"/><Relationship Id="rId3" Type="http://schemas.openxmlformats.org/officeDocument/2006/relationships/image" Target="../media/image25.png"/><Relationship Id="rId2" Type="http://schemas.microsoft.com/office/2007/relationships/hdphoto" Target="../media/image24.wdp"/><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龙2">
            <a:hlinkClick r:id="" action="ppaction://media"/>
          </p:cNvPr>
          <p:cNvPicPr>
            <a:picLocks noChangeAspect="1"/>
          </p:cNvPicPr>
          <p:nvPr>
            <a:videoFile r:link="rId1"/>
            <p:extLst>
              <p:ext uri="{DAA4B4D4-6D71-4841-9C94-3DE7FCFB9230}">
                <p14:media xmlns:p14="http://schemas.microsoft.com/office/powerpoint/2010/main" r:embed="rId2">
                  <p14:trim end="1759.000000"/>
                </p14:media>
              </p:ext>
            </p:extLst>
          </p:nvPr>
        </p:nvPicPr>
        <p:blipFill>
          <a:blip r:embed="rId3"/>
          <a:stretch>
            <a:fillRect/>
          </a:stretch>
        </p:blipFill>
        <p:spPr>
          <a:xfrm>
            <a:off x="-29479" y="-16510"/>
            <a:ext cx="12221479" cy="6874582"/>
          </a:xfrm>
          <a:prstGeom prst="rect">
            <a:avLst/>
          </a:prstGeom>
        </p:spPr>
      </p:pic>
      <p:pic>
        <p:nvPicPr>
          <p:cNvPr id="4" name="图片 3"/>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4735195" y="2934335"/>
            <a:ext cx="2692400" cy="681990"/>
          </a:xfrm>
          <a:prstGeom prst="rect">
            <a:avLst/>
          </a:prstGeom>
        </p:spPr>
      </p:pic>
      <p:pic>
        <p:nvPicPr>
          <p:cNvPr id="8" name="图片 7" descr="1516239053548_85c5fc44"/>
          <p:cNvPicPr>
            <a:picLocks noChangeAspect="1"/>
          </p:cNvPicPr>
          <p:nvPr>
            <p:custDataLst>
              <p:tags r:id="rId6"/>
            </p:custDataLst>
          </p:nvPr>
        </p:nvPicPr>
        <p:blipFill>
          <a:blip r:embed="rId7"/>
          <a:stretch>
            <a:fillRect/>
          </a:stretch>
        </p:blipFill>
        <p:spPr>
          <a:xfrm>
            <a:off x="5209540" y="906145"/>
            <a:ext cx="1743710" cy="1743710"/>
          </a:xfrm>
          <a:prstGeom prst="rect">
            <a:avLst/>
          </a:prstGeom>
        </p:spPr>
      </p:pic>
      <p:sp>
        <p:nvSpPr>
          <p:cNvPr id="9" name="文本框 8"/>
          <p:cNvSpPr txBox="1"/>
          <p:nvPr>
            <p:custDataLst>
              <p:tags r:id="rId8"/>
            </p:custDataLst>
          </p:nvPr>
        </p:nvSpPr>
        <p:spPr>
          <a:xfrm>
            <a:off x="5187950" y="3045460"/>
            <a:ext cx="1710055" cy="460375"/>
          </a:xfrm>
          <a:prstGeom prst="rect">
            <a:avLst/>
          </a:prstGeom>
          <a:noFill/>
        </p:spPr>
        <p:txBody>
          <a:bodyPr wrap="none" rtlCol="0">
            <a:spAutoFit/>
          </a:bodyPr>
          <a:p>
            <a:r>
              <a:rPr lang="zh-CN" altLang="en-US" sz="2400" b="1">
                <a:latin typeface="迷你简南宫" panose="02010609000101010101" charset="0"/>
                <a:ea typeface="迷你简南宫" panose="02010609000101010101" charset="0"/>
              </a:rPr>
              <a:t>旗山的骄傲</a:t>
            </a:r>
            <a:endParaRPr lang="zh-CN" altLang="en-US" sz="2400" b="1">
              <a:latin typeface="迷你简南宫" panose="02010609000101010101" charset="0"/>
              <a:ea typeface="迷你简南宫" panose="02010609000101010101" charset="0"/>
            </a:endParaRPr>
          </a:p>
        </p:txBody>
      </p:sp>
      <p:sp>
        <p:nvSpPr>
          <p:cNvPr id="15" name="文本框 14"/>
          <p:cNvSpPr txBox="1"/>
          <p:nvPr>
            <p:custDataLst>
              <p:tags r:id="rId9"/>
            </p:custDataLst>
          </p:nvPr>
        </p:nvSpPr>
        <p:spPr>
          <a:xfrm>
            <a:off x="6383020" y="3875405"/>
            <a:ext cx="514985" cy="1354455"/>
          </a:xfrm>
          <a:prstGeom prst="rect">
            <a:avLst/>
          </a:prstGeom>
          <a:noFill/>
        </p:spPr>
        <p:txBody>
          <a:bodyPr vert="eaVert" wrap="square" rtlCol="0">
            <a:spAutoFit/>
          </a:bodyPr>
          <a:p>
            <a:pPr>
              <a:lnSpc>
                <a:spcPct val="90000"/>
              </a:lnSpc>
            </a:pPr>
            <a:r>
              <a:rPr lang="zh-CN" altLang="en-US" sz="2400" spc="420" dirty="0">
                <a:solidFill>
                  <a:srgbClr val="201915"/>
                </a:solidFill>
                <a:latin typeface="迷你简南宫" panose="02010609000101010101" pitchFamily="49" charset="-122"/>
                <a:ea typeface="迷你简南宫" panose="02010609000101010101" pitchFamily="49" charset="-122"/>
              </a:rPr>
              <a:t>黄晓东</a:t>
            </a:r>
            <a:endParaRPr lang="zh-CN" altLang="en-US" sz="2400" spc="420" dirty="0">
              <a:solidFill>
                <a:srgbClr val="201915"/>
              </a:solidFill>
              <a:latin typeface="迷你简南宫" panose="02010609000101010101" pitchFamily="49" charset="-122"/>
              <a:ea typeface="迷你简南宫" panose="02010609000101010101" pitchFamily="49" charset="-122"/>
            </a:endParaRPr>
          </a:p>
        </p:txBody>
      </p:sp>
      <p:sp>
        <p:nvSpPr>
          <p:cNvPr id="16" name="文本框 15"/>
          <p:cNvSpPr txBox="1"/>
          <p:nvPr>
            <p:custDataLst>
              <p:tags r:id="rId10"/>
            </p:custDataLst>
          </p:nvPr>
        </p:nvSpPr>
        <p:spPr>
          <a:xfrm>
            <a:off x="5587365" y="3875405"/>
            <a:ext cx="514985" cy="1617345"/>
          </a:xfrm>
          <a:prstGeom prst="rect">
            <a:avLst/>
          </a:prstGeom>
          <a:noFill/>
        </p:spPr>
        <p:txBody>
          <a:bodyPr vert="eaVert" wrap="square" rtlCol="0">
            <a:spAutoFit/>
          </a:bodyPr>
          <a:p>
            <a:pPr>
              <a:lnSpc>
                <a:spcPct val="90000"/>
              </a:lnSpc>
            </a:pPr>
            <a:r>
              <a:rPr lang="zh-CN" altLang="en-US" sz="2400" spc="420" dirty="0">
                <a:solidFill>
                  <a:srgbClr val="201915"/>
                </a:solidFill>
                <a:latin typeface="迷你简南宫" panose="02010609000101010101" pitchFamily="49" charset="-122"/>
                <a:ea typeface="迷你简南宫" panose="02010609000101010101" pitchFamily="49" charset="-122"/>
              </a:rPr>
              <a:t>刘志勇</a:t>
            </a:r>
            <a:endParaRPr lang="zh-CN" altLang="en-US" sz="2400" spc="420" dirty="0">
              <a:solidFill>
                <a:srgbClr val="201915"/>
              </a:solidFill>
              <a:latin typeface="迷你简南宫" panose="02010609000101010101" pitchFamily="49" charset="-122"/>
              <a:ea typeface="迷你简南宫" panose="02010609000101010101" pitchFamily="49" charset="-122"/>
            </a:endParaRPr>
          </a:p>
        </p:txBody>
      </p:sp>
      <p:sp>
        <p:nvSpPr>
          <p:cNvPr id="18" name="文本框 17"/>
          <p:cNvSpPr txBox="1"/>
          <p:nvPr>
            <p:custDataLst>
              <p:tags r:id="rId11"/>
            </p:custDataLst>
          </p:nvPr>
        </p:nvSpPr>
        <p:spPr>
          <a:xfrm>
            <a:off x="6383020" y="5066665"/>
            <a:ext cx="514985" cy="1623060"/>
          </a:xfrm>
          <a:prstGeom prst="rect">
            <a:avLst/>
          </a:prstGeom>
          <a:noFill/>
        </p:spPr>
        <p:txBody>
          <a:bodyPr vert="eaVert" wrap="square" rtlCol="0">
            <a:spAutoFit/>
          </a:bodyPr>
          <a:p>
            <a:pPr>
              <a:lnSpc>
                <a:spcPct val="90000"/>
              </a:lnSpc>
            </a:pPr>
            <a:r>
              <a:rPr lang="zh-CN" altLang="en-US" sz="2400" spc="420" dirty="0">
                <a:solidFill>
                  <a:srgbClr val="201915"/>
                </a:solidFill>
                <a:latin typeface="迷你简南宫" panose="02010609000101010101" pitchFamily="49" charset="-122"/>
                <a:ea typeface="迷你简南宫" panose="02010609000101010101" pitchFamily="49" charset="-122"/>
              </a:rPr>
              <a:t>程伟行</a:t>
            </a:r>
            <a:endParaRPr lang="zh-CN" altLang="en-US" sz="2400" spc="420" dirty="0">
              <a:solidFill>
                <a:srgbClr val="201915"/>
              </a:solidFill>
              <a:latin typeface="迷你简南宫" panose="02010609000101010101" pitchFamily="49" charset="-122"/>
              <a:ea typeface="迷你简南宫" panose="02010609000101010101" pitchFamily="49" charset="-122"/>
            </a:endParaRPr>
          </a:p>
        </p:txBody>
      </p:sp>
      <p:sp>
        <p:nvSpPr>
          <p:cNvPr id="12" name="文本框 11"/>
          <p:cNvSpPr txBox="1"/>
          <p:nvPr>
            <p:custDataLst>
              <p:tags r:id="rId12"/>
            </p:custDataLst>
          </p:nvPr>
        </p:nvSpPr>
        <p:spPr>
          <a:xfrm>
            <a:off x="3954555" y="3875180"/>
            <a:ext cx="514985" cy="867954"/>
          </a:xfrm>
          <a:prstGeom prst="rect">
            <a:avLst/>
          </a:prstGeom>
          <a:noFill/>
        </p:spPr>
        <p:txBody>
          <a:bodyPr vert="eaVert" wrap="square" rtlCol="0">
            <a:spAutoFit/>
          </a:bodyPr>
          <a:p>
            <a:pPr>
              <a:lnSpc>
                <a:spcPct val="90000"/>
              </a:lnSpc>
            </a:pPr>
            <a:r>
              <a:rPr lang="zh-CN" altLang="en-US" sz="2400" spc="420" dirty="0">
                <a:solidFill>
                  <a:srgbClr val="201915"/>
                </a:solidFill>
                <a:latin typeface="迷你简南宫" panose="02010609000101010101" pitchFamily="49" charset="-122"/>
                <a:ea typeface="迷你简南宫" panose="02010609000101010101" pitchFamily="49" charset="-122"/>
              </a:rPr>
              <a:t>组员</a:t>
            </a:r>
            <a:endParaRPr lang="zh-CN" altLang="en-US" sz="2400" spc="420" dirty="0">
              <a:solidFill>
                <a:srgbClr val="201915"/>
              </a:solidFill>
              <a:latin typeface="迷你简南宫" panose="02010609000101010101" pitchFamily="49" charset="-122"/>
              <a:ea typeface="迷你简南宫" panose="02010609000101010101" pitchFamily="49" charset="-122"/>
            </a:endParaRPr>
          </a:p>
        </p:txBody>
      </p:sp>
      <p:sp>
        <p:nvSpPr>
          <p:cNvPr id="13" name="文本框 12"/>
          <p:cNvSpPr txBox="1"/>
          <p:nvPr>
            <p:custDataLst>
              <p:tags r:id="rId13"/>
            </p:custDataLst>
          </p:nvPr>
        </p:nvSpPr>
        <p:spPr>
          <a:xfrm>
            <a:off x="4820920" y="3875405"/>
            <a:ext cx="514985" cy="1354455"/>
          </a:xfrm>
          <a:prstGeom prst="rect">
            <a:avLst/>
          </a:prstGeom>
          <a:noFill/>
        </p:spPr>
        <p:txBody>
          <a:bodyPr vert="eaVert" wrap="square" rtlCol="0">
            <a:spAutoFit/>
          </a:bodyPr>
          <a:p>
            <a:pPr>
              <a:lnSpc>
                <a:spcPct val="90000"/>
              </a:lnSpc>
            </a:pPr>
            <a:r>
              <a:rPr lang="zh-CN" altLang="en-US" sz="2400" spc="420" dirty="0">
                <a:solidFill>
                  <a:srgbClr val="201915"/>
                </a:solidFill>
                <a:latin typeface="迷你简南宫" panose="02010609000101010101" pitchFamily="49" charset="-122"/>
                <a:ea typeface="迷你简南宫" panose="02010609000101010101" pitchFamily="49" charset="-122"/>
              </a:rPr>
              <a:t>陈浩男</a:t>
            </a:r>
            <a:endParaRPr lang="zh-CN" altLang="en-US" sz="2400" spc="420" dirty="0">
              <a:solidFill>
                <a:srgbClr val="201915"/>
              </a:solidFill>
              <a:latin typeface="迷你简南宫" panose="02010609000101010101" pitchFamily="49" charset="-122"/>
              <a:ea typeface="迷你简南宫" panose="02010609000101010101" pitchFamily="49" charset="-122"/>
            </a:endParaRPr>
          </a:p>
        </p:txBody>
      </p:sp>
      <p:sp>
        <p:nvSpPr>
          <p:cNvPr id="14" name="文本框 13"/>
          <p:cNvSpPr txBox="1"/>
          <p:nvPr>
            <p:custDataLst>
              <p:tags r:id="rId14"/>
            </p:custDataLst>
          </p:nvPr>
        </p:nvSpPr>
        <p:spPr>
          <a:xfrm>
            <a:off x="4820920" y="5066665"/>
            <a:ext cx="514985" cy="1513840"/>
          </a:xfrm>
          <a:prstGeom prst="rect">
            <a:avLst/>
          </a:prstGeom>
          <a:noFill/>
        </p:spPr>
        <p:txBody>
          <a:bodyPr vert="eaVert" wrap="square" rtlCol="0">
            <a:spAutoFit/>
          </a:bodyPr>
          <a:p>
            <a:pPr>
              <a:lnSpc>
                <a:spcPct val="90000"/>
              </a:lnSpc>
            </a:pPr>
            <a:r>
              <a:rPr lang="zh-CN" altLang="en-US" sz="2400" spc="420" dirty="0">
                <a:solidFill>
                  <a:srgbClr val="201915"/>
                </a:solidFill>
                <a:latin typeface="迷你简南宫" panose="02010609000101010101" pitchFamily="49" charset="-122"/>
                <a:ea typeface="迷你简南宫" panose="02010609000101010101" pitchFamily="49" charset="-122"/>
              </a:rPr>
              <a:t>黎家泽</a:t>
            </a:r>
            <a:endParaRPr lang="zh-CN" altLang="en-US" sz="2400" spc="420" dirty="0">
              <a:solidFill>
                <a:srgbClr val="201915"/>
              </a:solidFill>
              <a:latin typeface="迷你简南宫" panose="02010609000101010101" pitchFamily="49" charset="-122"/>
              <a:ea typeface="迷你简南宫" panose="02010609000101010101" pitchFamily="49" charset="-122"/>
            </a:endParaRPr>
          </a:p>
        </p:txBody>
      </p:sp>
      <p:sp>
        <p:nvSpPr>
          <p:cNvPr id="23" name="文本框 22"/>
          <p:cNvSpPr txBox="1"/>
          <p:nvPr>
            <p:custDataLst>
              <p:tags r:id="rId15"/>
            </p:custDataLst>
          </p:nvPr>
        </p:nvSpPr>
        <p:spPr>
          <a:xfrm>
            <a:off x="5601970" y="5066665"/>
            <a:ext cx="514985" cy="1514475"/>
          </a:xfrm>
          <a:prstGeom prst="rect">
            <a:avLst/>
          </a:prstGeom>
          <a:noFill/>
        </p:spPr>
        <p:txBody>
          <a:bodyPr vert="eaVert" wrap="square" rtlCol="0">
            <a:spAutoFit/>
          </a:bodyPr>
          <a:p>
            <a:pPr>
              <a:lnSpc>
                <a:spcPct val="90000"/>
              </a:lnSpc>
            </a:pPr>
            <a:r>
              <a:rPr lang="zh-CN" altLang="en-US" sz="2400" spc="420" dirty="0">
                <a:solidFill>
                  <a:srgbClr val="201915"/>
                </a:solidFill>
                <a:latin typeface="迷你简南宫" panose="02010609000101010101" pitchFamily="49" charset="-122"/>
                <a:ea typeface="迷你简南宫" panose="02010609000101010101" pitchFamily="49" charset="-122"/>
              </a:rPr>
              <a:t>王肃南</a:t>
            </a:r>
            <a:endParaRPr lang="zh-CN" altLang="en-US" sz="2400" spc="420" dirty="0">
              <a:solidFill>
                <a:srgbClr val="201915"/>
              </a:solidFill>
              <a:latin typeface="迷你简南宫" panose="02010609000101010101" pitchFamily="49" charset="-122"/>
              <a:ea typeface="迷你简南宫" panose="02010609000101010101" pitchFamily="49" charset="-122"/>
            </a:endParaRPr>
          </a:p>
        </p:txBody>
      </p:sp>
      <p:sp>
        <p:nvSpPr>
          <p:cNvPr id="40" name="文本框 39"/>
          <p:cNvSpPr txBox="1"/>
          <p:nvPr>
            <p:custDataLst>
              <p:tags r:id="rId16"/>
            </p:custDataLst>
          </p:nvPr>
        </p:nvSpPr>
        <p:spPr>
          <a:xfrm>
            <a:off x="7106920" y="3903980"/>
            <a:ext cx="514985" cy="1354455"/>
          </a:xfrm>
          <a:prstGeom prst="rect">
            <a:avLst/>
          </a:prstGeom>
          <a:noFill/>
        </p:spPr>
        <p:txBody>
          <a:bodyPr vert="eaVert" wrap="square" rtlCol="0">
            <a:spAutoFit/>
          </a:bodyPr>
          <a:p>
            <a:pPr>
              <a:lnSpc>
                <a:spcPct val="90000"/>
              </a:lnSpc>
            </a:pPr>
            <a:r>
              <a:rPr lang="zh-CN" altLang="en-US" sz="2400" spc="420" dirty="0">
                <a:solidFill>
                  <a:srgbClr val="201915"/>
                </a:solidFill>
                <a:latin typeface="迷你简南宫" panose="02010609000101010101" pitchFamily="49" charset="-122"/>
                <a:ea typeface="迷你简南宫" panose="02010609000101010101" pitchFamily="49" charset="-122"/>
              </a:rPr>
              <a:t>郑斯彬</a:t>
            </a:r>
            <a:endParaRPr lang="zh-CN" altLang="en-US" sz="2400" spc="420" dirty="0">
              <a:solidFill>
                <a:srgbClr val="201915"/>
              </a:solidFill>
              <a:latin typeface="迷你简南宫" panose="02010609000101010101" pitchFamily="49" charset="-122"/>
              <a:ea typeface="迷你简南宫" panose="02010609000101010101" pitchFamily="49" charset="-122"/>
            </a:endParaRPr>
          </a:p>
        </p:txBody>
      </p:sp>
      <p:sp>
        <p:nvSpPr>
          <p:cNvPr id="41" name="文本框 40"/>
          <p:cNvSpPr txBox="1"/>
          <p:nvPr>
            <p:custDataLst>
              <p:tags r:id="rId17"/>
            </p:custDataLst>
          </p:nvPr>
        </p:nvSpPr>
        <p:spPr>
          <a:xfrm>
            <a:off x="7106920" y="5095240"/>
            <a:ext cx="514985" cy="1623060"/>
          </a:xfrm>
          <a:prstGeom prst="rect">
            <a:avLst/>
          </a:prstGeom>
          <a:noFill/>
        </p:spPr>
        <p:txBody>
          <a:bodyPr vert="eaVert" wrap="square" rtlCol="0">
            <a:spAutoFit/>
          </a:bodyPr>
          <a:p>
            <a:pPr>
              <a:lnSpc>
                <a:spcPct val="90000"/>
              </a:lnSpc>
            </a:pPr>
            <a:r>
              <a:rPr lang="zh-CN" altLang="en-US" sz="2400" spc="420" dirty="0">
                <a:solidFill>
                  <a:srgbClr val="201915"/>
                </a:solidFill>
                <a:latin typeface="迷你简南宫" panose="02010609000101010101" pitchFamily="49" charset="-122"/>
                <a:ea typeface="迷你简南宫" panose="02010609000101010101" pitchFamily="49" charset="-122"/>
              </a:rPr>
              <a:t>关敏</a:t>
            </a:r>
            <a:endParaRPr lang="zh-CN" altLang="en-US" sz="2400" spc="420" dirty="0">
              <a:solidFill>
                <a:srgbClr val="201915"/>
              </a:solidFill>
              <a:latin typeface="迷你简南宫" panose="02010609000101010101" pitchFamily="49" charset="-122"/>
              <a:ea typeface="迷你简南宫" panose="02010609000101010101" pitchFamily="49" charset="-122"/>
            </a:endParaRPr>
          </a:p>
        </p:txBody>
      </p:sp>
      <p:sp>
        <p:nvSpPr>
          <p:cNvPr id="42" name="文本框 41"/>
          <p:cNvSpPr txBox="1"/>
          <p:nvPr>
            <p:custDataLst>
              <p:tags r:id="rId18"/>
            </p:custDataLst>
          </p:nvPr>
        </p:nvSpPr>
        <p:spPr>
          <a:xfrm>
            <a:off x="5106670" y="6229350"/>
            <a:ext cx="2320925" cy="460375"/>
          </a:xfrm>
          <a:prstGeom prst="rect">
            <a:avLst/>
          </a:prstGeom>
          <a:noFill/>
        </p:spPr>
        <p:txBody>
          <a:bodyPr wrap="none" rtlCol="0">
            <a:spAutoFit/>
          </a:bodyPr>
          <a:p>
            <a:r>
              <a:rPr lang="zh-CN" altLang="en-US" sz="2400" b="1">
                <a:latin typeface="迷你简南宫" panose="02010609000101010101" charset="0"/>
                <a:ea typeface="迷你简南宫" panose="02010609000101010101" charset="0"/>
              </a:rPr>
              <a:t>答辩人：陈浩男</a:t>
            </a:r>
            <a:endParaRPr lang="zh-CN" altLang="en-US" sz="2400" b="1">
              <a:latin typeface="迷你简南宫" panose="02010609000101010101" charset="0"/>
              <a:ea typeface="迷你简南宫" panose="02010609000101010101" charset="0"/>
            </a:endParaRPr>
          </a:p>
        </p:txBody>
      </p:sp>
      <p:pic>
        <p:nvPicPr>
          <p:cNvPr id="58" name="图片 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209" y="-16510"/>
            <a:ext cx="7757296" cy="5181600"/>
          </a:xfrm>
          <a:prstGeom prst="rect">
            <a:avLst/>
          </a:prstGeom>
        </p:spPr>
      </p:pic>
      <p:pic>
        <p:nvPicPr>
          <p:cNvPr id="59" name="图片 5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0800000">
            <a:off x="4434840" y="1676400"/>
            <a:ext cx="7757160" cy="5181600"/>
          </a:xfrm>
          <a:prstGeom prst="rect">
            <a:avLst/>
          </a:prstGeom>
        </p:spPr>
      </p:pic>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00"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animEffect transition="in" filter="fade">
                                      <p:cBhvr>
                                        <p:cTn id="9" dur="500"/>
                                        <p:tgtEl>
                                          <p:spTgt spid="58"/>
                                        </p:tgtEl>
                                      </p:cBhvr>
                                    </p:animEffect>
                                  </p:childTnLst>
                                </p:cTn>
                              </p:par>
                              <p:par>
                                <p:cTn id="10" presetID="10"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par>
                          <p:cTn id="13" fill="hold">
                            <p:stCondLst>
                              <p:cond delay="14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2"/>
                </p:tgtEl>
              </p:cMediaNode>
            </p:video>
            <p:seq concurrent="1" nextAc="seek">
              <p:cTn id="54" restart="whenNotActive" fill="hold" evtFilter="cancelBubble" nodeType="interactiveSeq">
                <p:stCondLst>
                  <p:cond evt="onClick" delay="0">
                    <p:tgtEl>
                      <p:spTgt spid="2"/>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2"/>
                                        </p:tgtEl>
                                      </p:cBhvr>
                                    </p:cmd>
                                  </p:childTnLst>
                                </p:cTn>
                              </p:par>
                            </p:childTnLst>
                          </p:cTn>
                        </p:par>
                      </p:childTnLst>
                    </p:cTn>
                  </p:par>
                </p:childTnLst>
              </p:cTn>
              <p:nextCondLst>
                <p:cond evt="onClick" delay="0">
                  <p:tgtEl>
                    <p:spTgt spid="2"/>
                  </p:tgtEl>
                </p:cond>
              </p:nextCondLst>
            </p:seq>
          </p:childTnLst>
        </p:cTn>
      </p:par>
    </p:tnLst>
    <p:bldLst>
      <p:bldP spid="13" grpId="0"/>
      <p:bldP spid="12" grpId="0"/>
      <p:bldP spid="14" grpId="0"/>
      <p:bldP spid="16" grpId="0"/>
      <p:bldP spid="23" grpId="0"/>
      <p:bldP spid="18" grpId="0"/>
      <p:bldP spid="15" grpId="0"/>
      <p:bldP spid="40" grpId="0"/>
      <p:bldP spid="41" grpId="0"/>
      <p:bldP spid="42"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r="79219" b="77808"/>
          <a:stretch>
            <a:fillRect/>
          </a:stretch>
        </p:blipFill>
        <p:spPr>
          <a:xfrm>
            <a:off x="0" y="0"/>
            <a:ext cx="2533650" cy="1352550"/>
          </a:xfrm>
          <a:prstGeom prst="rect">
            <a:avLst/>
          </a:prstGeom>
        </p:spPr>
      </p:pic>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1582323"/>
            <a:ext cx="12192000" cy="6094827"/>
          </a:xfrm>
          <a:prstGeom prst="rect">
            <a:avLst/>
          </a:prstGeom>
        </p:spPr>
      </p:pic>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b="34675"/>
          <a:stretch>
            <a:fillRect/>
          </a:stretch>
        </p:blipFill>
        <p:spPr>
          <a:xfrm>
            <a:off x="0" y="0"/>
            <a:ext cx="12192000" cy="398145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9848" y="1582365"/>
            <a:ext cx="1809136" cy="1355496"/>
          </a:xfrm>
          <a:prstGeom prst="rect">
            <a:avLst/>
          </a:prstGeom>
        </p:spPr>
      </p:pic>
      <p:sp>
        <p:nvSpPr>
          <p:cNvPr id="2" name="文本框 1"/>
          <p:cNvSpPr txBox="1"/>
          <p:nvPr/>
        </p:nvSpPr>
        <p:spPr>
          <a:xfrm>
            <a:off x="2100580" y="1182370"/>
            <a:ext cx="5947410" cy="107632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①我们有相关的项目经验，曾经开发并上线过失物招领功能模块</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7" name="文本框 6"/>
          <p:cNvSpPr txBox="1"/>
          <p:nvPr/>
        </p:nvSpPr>
        <p:spPr>
          <a:xfrm>
            <a:off x="2324100" y="272415"/>
            <a:ext cx="5947410" cy="706755"/>
          </a:xfrm>
          <a:prstGeom prst="rect">
            <a:avLst/>
          </a:prstGeom>
          <a:noFill/>
        </p:spPr>
        <p:txBody>
          <a:bodyPr wrap="square" rtlCol="0" anchor="t">
            <a:spAutoFit/>
          </a:bodyPr>
          <a:p>
            <a:r>
              <a:rPr lang="en-US" sz="4000" b="1">
                <a:latin typeface="迷你简南宫" panose="02010609000101010101" charset="0"/>
                <a:ea typeface="迷你简南宫" panose="02010609000101010101" charset="0"/>
                <a:cs typeface="迷你简南宫" panose="02010609000101010101" charset="0"/>
              </a:rPr>
              <a:t>Approach</a:t>
            </a:r>
            <a:r>
              <a:rPr lang="zh-CN" altLang="en-US" sz="4000" b="1">
                <a:latin typeface="迷你简南宫" panose="02010609000101010101" charset="0"/>
                <a:ea typeface="迷你简南宫" panose="02010609000101010101" charset="0"/>
                <a:cs typeface="迷你简南宫" panose="02010609000101010101" charset="0"/>
              </a:rPr>
              <a:t>：</a:t>
            </a:r>
            <a:r>
              <a:rPr lang="zh-CN" altLang="en-US" sz="3200">
                <a:latin typeface="迷你简南宫" panose="02010609000101010101" charset="0"/>
                <a:ea typeface="迷你简南宫" panose="02010609000101010101" charset="0"/>
                <a:cs typeface="迷你简南宫" panose="02010609000101010101" charset="0"/>
              </a:rPr>
              <a:t>我们的独特招数</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9" name="文本框 8"/>
          <p:cNvSpPr txBox="1"/>
          <p:nvPr/>
        </p:nvSpPr>
        <p:spPr>
          <a:xfrm>
            <a:off x="2100580" y="3665220"/>
            <a:ext cx="5947410" cy="1076325"/>
          </a:xfrm>
          <a:prstGeom prst="rect">
            <a:avLst/>
          </a:prstGeom>
          <a:noFill/>
        </p:spPr>
        <p:txBody>
          <a:bodyPr wrap="square" rtlCol="0" anchor="t">
            <a:spAutoFit/>
          </a:bodyPr>
          <a:p>
            <a:r>
              <a:rPr lang="zh-CN" sz="3200">
                <a:latin typeface="迷你简南宫" panose="02010609000101010101" charset="0"/>
                <a:ea typeface="迷你简南宫" panose="02010609000101010101" charset="0"/>
                <a:cs typeface="迷你简南宫" panose="02010609000101010101" charset="0"/>
              </a:rPr>
              <a:t>③我们有广大的可用于资讯和协助测试的大学同学</a:t>
            </a:r>
            <a:endParaRPr lang="zh-CN" sz="3200">
              <a:latin typeface="迷你简南宫" panose="02010609000101010101" charset="0"/>
              <a:ea typeface="迷你简南宫" panose="02010609000101010101" charset="0"/>
              <a:cs typeface="迷你简南宫" panose="02010609000101010101" charset="0"/>
            </a:endParaRPr>
          </a:p>
        </p:txBody>
      </p:sp>
      <p:sp>
        <p:nvSpPr>
          <p:cNvPr id="10" name="文本框 9"/>
          <p:cNvSpPr txBox="1"/>
          <p:nvPr/>
        </p:nvSpPr>
        <p:spPr>
          <a:xfrm>
            <a:off x="2100580" y="2443480"/>
            <a:ext cx="5947410" cy="107632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②作为在校大学生，我们熟悉校园生活的痛点</a:t>
            </a:r>
            <a:endParaRPr lang="en-US" altLang="zh-CN" sz="3200">
              <a:latin typeface="迷你简南宫" panose="02010609000101010101" charset="0"/>
              <a:ea typeface="迷你简南宫" panose="02010609000101010101" charset="0"/>
              <a:cs typeface="迷你简南宫" panose="02010609000101010101" charset="0"/>
            </a:endParaRPr>
          </a:p>
        </p:txBody>
      </p:sp>
      <p:pic>
        <p:nvPicPr>
          <p:cNvPr id="12" name="图片 11"/>
          <p:cNvPicPr>
            <a:picLocks noChangeAspect="1"/>
          </p:cNvPicPr>
          <p:nvPr/>
        </p:nvPicPr>
        <p:blipFill>
          <a:blip r:embed="rId7"/>
          <a:stretch>
            <a:fillRect/>
          </a:stretch>
        </p:blipFill>
        <p:spPr>
          <a:xfrm>
            <a:off x="9274810" y="756920"/>
            <a:ext cx="2103120" cy="1927860"/>
          </a:xfrm>
          <a:prstGeom prst="rect">
            <a:avLst/>
          </a:prstGeom>
        </p:spPr>
      </p:pic>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93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ppt_x"/>
                                          </p:val>
                                        </p:tav>
                                        <p:tav tm="100000">
                                          <p:val>
                                            <p:strVal val="#ppt_x"/>
                                          </p:val>
                                        </p:tav>
                                      </p:tavLst>
                                    </p:anim>
                                    <p:anim calcmode="lin" valueType="num">
                                      <p:cBhvr additive="base">
                                        <p:cTn id="8" dur="12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 presetClass="entr" presetSubtype="9"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500" fill="hold"/>
                                        <p:tgtEl>
                                          <p:spTgt spid="5"/>
                                        </p:tgtEl>
                                        <p:attrNameLst>
                                          <p:attrName>ppt_x</p:attrName>
                                        </p:attrNameLst>
                                      </p:cBhvr>
                                      <p:tavLst>
                                        <p:tav tm="0">
                                          <p:val>
                                            <p:strVal val="0-#ppt_w/2"/>
                                          </p:val>
                                        </p:tav>
                                        <p:tav tm="100000">
                                          <p:val>
                                            <p:strVal val="#ppt_x"/>
                                          </p:val>
                                        </p:tav>
                                      </p:tavLst>
                                    </p:anim>
                                    <p:anim calcmode="lin" valueType="num">
                                      <p:cBhvr additive="base">
                                        <p:cTn id="15" dur="1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61114" y="-3113314"/>
            <a:ext cx="2307771" cy="1894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descr="http://a.hiphotos.baidu.com/zhidao/pic/item/58ee3d6d55fbb2fb73dc69d64d4a20a44723dc7a.jpg"/>
          <p:cNvPicPr>
            <a:picLocks noChangeAspect="1" noChangeArrowheads="1"/>
          </p:cNvPicPr>
          <p:nvPr/>
        </p:nvPicPr>
        <p:blipFill rotWithShape="1">
          <a:blip r:embed="rId1">
            <a:extLst>
              <a:ext uri="{28A0092B-C50C-407E-A947-70E740481C1C}">
                <a14:useLocalDpi xmlns:a14="http://schemas.microsoft.com/office/drawing/2010/main" val="0"/>
              </a:ext>
            </a:extLst>
          </a:blip>
          <a:srcRect t="32918"/>
          <a:stretch>
            <a:fillRect/>
          </a:stretch>
        </p:blipFill>
        <p:spPr bwMode="auto">
          <a:xfrm>
            <a:off x="-1791335" y="-396379"/>
            <a:ext cx="5521114" cy="3744099"/>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l="2275" t="11111" r="94629" b="84375"/>
          <a:stretch>
            <a:fillRect/>
          </a:stretch>
        </p:blipFill>
        <p:spPr>
          <a:xfrm rot="5561860">
            <a:off x="4023101" y="2003467"/>
            <a:ext cx="175224" cy="175224"/>
          </a:xfrm>
          <a:prstGeom prst="rect">
            <a:avLst/>
          </a:prstGeom>
        </p:spPr>
      </p:pic>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l="2275" t="11111" r="94629" b="84375"/>
          <a:stretch>
            <a:fillRect/>
          </a:stretch>
        </p:blipFill>
        <p:spPr>
          <a:xfrm rot="5561860">
            <a:off x="2544838" y="2597421"/>
            <a:ext cx="192914" cy="192914"/>
          </a:xfrm>
          <a:prstGeom prst="rect">
            <a:avLst/>
          </a:prstGeom>
        </p:spPr>
      </p:pic>
      <p:pic>
        <p:nvPicPr>
          <p:cNvPr id="23" name="图片 22"/>
          <p:cNvPicPr>
            <a:picLocks noChangeAspect="1"/>
          </p:cNvPicPr>
          <p:nvPr/>
        </p:nvPicPr>
        <p:blipFill rotWithShape="1">
          <a:blip r:embed="rId4" cstate="print">
            <a:extLst>
              <a:ext uri="{28A0092B-C50C-407E-A947-70E740481C1C}">
                <a14:useLocalDpi xmlns:a14="http://schemas.microsoft.com/office/drawing/2010/main" val="0"/>
              </a:ext>
            </a:extLst>
          </a:blip>
          <a:srcRect l="2275" t="11111" r="94629" b="84375"/>
          <a:stretch>
            <a:fillRect/>
          </a:stretch>
        </p:blipFill>
        <p:spPr>
          <a:xfrm rot="8327230">
            <a:off x="4857924" y="1098478"/>
            <a:ext cx="217450" cy="217450"/>
          </a:xfrm>
          <a:prstGeom prst="rect">
            <a:avLst/>
          </a:prstGeom>
        </p:spPr>
      </p:pic>
      <p:pic>
        <p:nvPicPr>
          <p:cNvPr id="24" name="图片 23"/>
          <p:cNvPicPr>
            <a:picLocks noChangeAspect="1"/>
          </p:cNvPicPr>
          <p:nvPr/>
        </p:nvPicPr>
        <p:blipFill rotWithShape="1">
          <a:blip r:embed="rId5" cstate="print">
            <a:extLst>
              <a:ext uri="{28A0092B-C50C-407E-A947-70E740481C1C}">
                <a14:useLocalDpi xmlns:a14="http://schemas.microsoft.com/office/drawing/2010/main" val="0"/>
              </a:ext>
            </a:extLst>
          </a:blip>
          <a:srcRect l="6804" t="28333" r="89793" b="66778"/>
          <a:stretch>
            <a:fillRect/>
          </a:stretch>
        </p:blipFill>
        <p:spPr>
          <a:xfrm>
            <a:off x="4553277" y="608854"/>
            <a:ext cx="263838" cy="259900"/>
          </a:xfrm>
          <a:prstGeom prst="rect">
            <a:avLst/>
          </a:prstGeom>
        </p:spPr>
      </p:pic>
      <p:pic>
        <p:nvPicPr>
          <p:cNvPr id="25" name="图片 24"/>
          <p:cNvPicPr>
            <a:picLocks noChangeAspect="1"/>
          </p:cNvPicPr>
          <p:nvPr/>
        </p:nvPicPr>
        <p:blipFill rotWithShape="1">
          <a:blip r:embed="rId6" cstate="print">
            <a:extLst>
              <a:ext uri="{28A0092B-C50C-407E-A947-70E740481C1C}">
                <a14:useLocalDpi xmlns:a14="http://schemas.microsoft.com/office/drawing/2010/main" val="0"/>
              </a:ext>
            </a:extLst>
          </a:blip>
          <a:srcRect l="2275" t="11111" r="94629" b="84375"/>
          <a:stretch>
            <a:fillRect/>
          </a:stretch>
        </p:blipFill>
        <p:spPr>
          <a:xfrm>
            <a:off x="1307303" y="3608434"/>
            <a:ext cx="191565" cy="191565"/>
          </a:xfrm>
          <a:prstGeom prst="rect">
            <a:avLst/>
          </a:prstGeom>
        </p:spPr>
      </p:pic>
      <p:pic>
        <p:nvPicPr>
          <p:cNvPr id="26" name="图片 25"/>
          <p:cNvPicPr>
            <a:picLocks noChangeAspect="1"/>
          </p:cNvPicPr>
          <p:nvPr/>
        </p:nvPicPr>
        <p:blipFill rotWithShape="1">
          <a:blip r:embed="rId7" cstate="print">
            <a:extLst>
              <a:ext uri="{28A0092B-C50C-407E-A947-70E740481C1C}">
                <a14:useLocalDpi xmlns:a14="http://schemas.microsoft.com/office/drawing/2010/main" val="0"/>
              </a:ext>
            </a:extLst>
          </a:blip>
          <a:srcRect l="6804" t="28333" r="89793" b="66778"/>
          <a:stretch>
            <a:fillRect/>
          </a:stretch>
        </p:blipFill>
        <p:spPr>
          <a:xfrm>
            <a:off x="5648605" y="255312"/>
            <a:ext cx="282494" cy="278276"/>
          </a:xfrm>
          <a:prstGeom prst="rect">
            <a:avLst/>
          </a:prstGeom>
        </p:spPr>
      </p:pic>
      <p:pic>
        <p:nvPicPr>
          <p:cNvPr id="29" name="图片 28"/>
          <p:cNvPicPr>
            <a:picLocks noChangeAspect="1"/>
          </p:cNvPicPr>
          <p:nvPr/>
        </p:nvPicPr>
        <p:blipFill rotWithShape="1">
          <a:blip r:embed="rId8" cstate="print">
            <a:extLst>
              <a:ext uri="{28A0092B-C50C-407E-A947-70E740481C1C}">
                <a14:useLocalDpi xmlns:a14="http://schemas.microsoft.com/office/drawing/2010/main" val="0"/>
              </a:ext>
            </a:extLst>
          </a:blip>
          <a:srcRect l="2275" t="11111" r="94629" b="84375"/>
          <a:stretch>
            <a:fillRect/>
          </a:stretch>
        </p:blipFill>
        <p:spPr>
          <a:xfrm rot="8381078">
            <a:off x="3578284" y="1087401"/>
            <a:ext cx="238622" cy="238622"/>
          </a:xfrm>
          <a:prstGeom prst="rect">
            <a:avLst/>
          </a:prstGeom>
        </p:spPr>
      </p:pic>
      <p:pic>
        <p:nvPicPr>
          <p:cNvPr id="30" name="图片 29"/>
          <p:cNvPicPr>
            <a:picLocks noChangeAspect="1"/>
          </p:cNvPicPr>
          <p:nvPr/>
        </p:nvPicPr>
        <p:blipFill rotWithShape="1">
          <a:blip r:embed="rId9" cstate="print">
            <a:extLst>
              <a:ext uri="{28A0092B-C50C-407E-A947-70E740481C1C}">
                <a14:useLocalDpi xmlns:a14="http://schemas.microsoft.com/office/drawing/2010/main" val="0"/>
              </a:ext>
            </a:extLst>
          </a:blip>
          <a:srcRect l="2275" t="11111" r="94629" b="84375"/>
          <a:stretch>
            <a:fillRect/>
          </a:stretch>
        </p:blipFill>
        <p:spPr>
          <a:xfrm rot="15415557">
            <a:off x="8112781" y="402612"/>
            <a:ext cx="168303" cy="168303"/>
          </a:xfrm>
          <a:prstGeom prst="rect">
            <a:avLst/>
          </a:prstGeom>
        </p:spPr>
      </p:pic>
      <p:pic>
        <p:nvPicPr>
          <p:cNvPr id="31" name="图片 30"/>
          <p:cNvPicPr>
            <a:picLocks noChangeAspect="1"/>
          </p:cNvPicPr>
          <p:nvPr/>
        </p:nvPicPr>
        <p:blipFill rotWithShape="1">
          <a:blip r:embed="rId10" cstate="print">
            <a:extLst>
              <a:ext uri="{28A0092B-C50C-407E-A947-70E740481C1C}">
                <a14:useLocalDpi xmlns:a14="http://schemas.microsoft.com/office/drawing/2010/main" val="0"/>
              </a:ext>
            </a:extLst>
          </a:blip>
          <a:srcRect l="6804" t="28333" r="89793" b="66778"/>
          <a:stretch>
            <a:fillRect/>
          </a:stretch>
        </p:blipFill>
        <p:spPr>
          <a:xfrm rot="17798848">
            <a:off x="6214521" y="747771"/>
            <a:ext cx="296688" cy="292264"/>
          </a:xfrm>
          <a:prstGeom prst="rect">
            <a:avLst/>
          </a:prstGeom>
        </p:spPr>
      </p:pic>
      <p:pic>
        <p:nvPicPr>
          <p:cNvPr id="32" name="图片 31"/>
          <p:cNvPicPr>
            <a:picLocks noChangeAspect="1"/>
          </p:cNvPicPr>
          <p:nvPr/>
        </p:nvPicPr>
        <p:blipFill rotWithShape="1">
          <a:blip r:embed="rId11" cstate="print">
            <a:extLst>
              <a:ext uri="{28A0092B-C50C-407E-A947-70E740481C1C}">
                <a14:useLocalDpi xmlns:a14="http://schemas.microsoft.com/office/drawing/2010/main" val="0"/>
              </a:ext>
            </a:extLst>
          </a:blip>
          <a:srcRect l="2275" t="11111" r="94629" b="84375"/>
          <a:stretch>
            <a:fillRect/>
          </a:stretch>
        </p:blipFill>
        <p:spPr>
          <a:xfrm rot="9007946">
            <a:off x="4214231" y="1085337"/>
            <a:ext cx="175057" cy="175057"/>
          </a:xfrm>
          <a:prstGeom prst="rect">
            <a:avLst/>
          </a:prstGeom>
        </p:spPr>
      </p:pic>
      <p:pic>
        <p:nvPicPr>
          <p:cNvPr id="40" name="图片 39"/>
          <p:cNvPicPr>
            <a:picLocks noChangeAspect="1"/>
          </p:cNvPicPr>
          <p:nvPr/>
        </p:nvPicPr>
        <p:blipFill rotWithShape="1">
          <a:blip r:embed="rId12" cstate="print">
            <a:extLst>
              <a:ext uri="{28A0092B-C50C-407E-A947-70E740481C1C}">
                <a14:useLocalDpi xmlns:a14="http://schemas.microsoft.com/office/drawing/2010/main" val="0"/>
              </a:ext>
            </a:extLst>
          </a:blip>
          <a:srcRect l="64153" t="38730" b="27936"/>
          <a:stretch>
            <a:fillRect/>
          </a:stretch>
        </p:blipFill>
        <p:spPr>
          <a:xfrm>
            <a:off x="8817168" y="3608616"/>
            <a:ext cx="3584382" cy="2286000"/>
          </a:xfrm>
          <a:prstGeom prst="rect">
            <a:avLst/>
          </a:prstGeom>
        </p:spPr>
      </p:pic>
      <p:grpSp>
        <p:nvGrpSpPr>
          <p:cNvPr id="49" name="组合 48"/>
          <p:cNvGrpSpPr/>
          <p:nvPr/>
        </p:nvGrpSpPr>
        <p:grpSpPr>
          <a:xfrm>
            <a:off x="7818681" y="2293606"/>
            <a:ext cx="276999" cy="398778"/>
            <a:chOff x="9259337" y="2380234"/>
            <a:chExt cx="444084" cy="639328"/>
          </a:xfrm>
        </p:grpSpPr>
        <p:pic>
          <p:nvPicPr>
            <p:cNvPr id="48" name="图片 4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20667" y="2403361"/>
              <a:ext cx="304800" cy="304800"/>
            </a:xfrm>
            <a:prstGeom prst="rect">
              <a:avLst/>
            </a:prstGeom>
          </p:spPr>
        </p:pic>
        <p:sp>
          <p:nvSpPr>
            <p:cNvPr id="47" name="文本框 46"/>
            <p:cNvSpPr txBox="1"/>
            <p:nvPr/>
          </p:nvSpPr>
          <p:spPr>
            <a:xfrm>
              <a:off x="9259337" y="2380234"/>
              <a:ext cx="444084" cy="639328"/>
            </a:xfrm>
            <a:prstGeom prst="rect">
              <a:avLst/>
            </a:prstGeom>
            <a:noFill/>
          </p:spPr>
          <p:txBody>
            <a:bodyPr vert="eaVert" wrap="square" rtlCol="0">
              <a:spAutoFit/>
            </a:bodyPr>
            <a:lstStyle/>
            <a:p>
              <a:r>
                <a:rPr lang="zh-CN" altLang="en-US" sz="600" dirty="0" smtClean="0">
                  <a:solidFill>
                    <a:schemeClr val="bg1"/>
                  </a:solidFill>
                  <a:latin typeface="迷你简南宫" panose="02010609000101010101" pitchFamily="49" charset="-122"/>
                  <a:ea typeface="迷你简南宫" panose="02010609000101010101" pitchFamily="49" charset="-122"/>
                </a:rPr>
                <a:t>不二</a:t>
              </a:r>
              <a:endParaRPr lang="zh-CN" altLang="en-US" sz="600" dirty="0">
                <a:solidFill>
                  <a:schemeClr val="bg1"/>
                </a:solidFill>
                <a:latin typeface="迷你简南宫" panose="02010609000101010101" pitchFamily="49" charset="-122"/>
                <a:ea typeface="迷你简南宫" panose="02010609000101010101" pitchFamily="49" charset="-122"/>
              </a:endParaRPr>
            </a:p>
          </p:txBody>
        </p:sp>
      </p:grpSp>
      <p:pic>
        <p:nvPicPr>
          <p:cNvPr id="50" name="图片 49"/>
          <p:cNvPicPr>
            <a:picLocks noChangeAspect="1"/>
          </p:cNvPicPr>
          <p:nvPr/>
        </p:nvPicPr>
        <p:blipFill rotWithShape="1">
          <a:blip r:embed="rId14" cstate="print">
            <a:extLst>
              <a:ext uri="{28A0092B-C50C-407E-A947-70E740481C1C}">
                <a14:useLocalDpi xmlns:a14="http://schemas.microsoft.com/office/drawing/2010/main" val="0"/>
              </a:ext>
            </a:extLst>
          </a:blip>
          <a:srcRect l="22427" t="76508" r="49237"/>
          <a:stretch>
            <a:fillRect/>
          </a:stretch>
        </p:blipFill>
        <p:spPr>
          <a:xfrm>
            <a:off x="7813114" y="5417730"/>
            <a:ext cx="1158194" cy="658586"/>
          </a:xfrm>
          <a:prstGeom prst="rect">
            <a:avLst/>
          </a:prstGeom>
        </p:spPr>
      </p:pic>
      <p:grpSp>
        <p:nvGrpSpPr>
          <p:cNvPr id="67" name="组合 66"/>
          <p:cNvGrpSpPr/>
          <p:nvPr/>
        </p:nvGrpSpPr>
        <p:grpSpPr>
          <a:xfrm>
            <a:off x="254910" y="5492749"/>
            <a:ext cx="7653792" cy="1365251"/>
            <a:chOff x="254910" y="5492749"/>
            <a:chExt cx="7653792" cy="1365251"/>
          </a:xfrm>
        </p:grpSpPr>
        <p:pic>
          <p:nvPicPr>
            <p:cNvPr id="38" name="图片 37"/>
            <p:cNvPicPr>
              <a:picLocks noChangeAspect="1"/>
            </p:cNvPicPr>
            <p:nvPr/>
          </p:nvPicPr>
          <p:blipFill rotWithShape="1">
            <a:blip r:embed="rId15" cstate="print">
              <a:extLst>
                <a:ext uri="{28A0092B-C50C-407E-A947-70E740481C1C}">
                  <a14:useLocalDpi xmlns:a14="http://schemas.microsoft.com/office/drawing/2010/main" val="0"/>
                </a:ext>
              </a:extLst>
            </a:blip>
            <a:srcRect l="18901" t="48598" r="29533" b="27619"/>
            <a:stretch>
              <a:fillRect/>
            </a:stretch>
          </p:blipFill>
          <p:spPr>
            <a:xfrm rot="21279878">
              <a:off x="254910" y="5847184"/>
              <a:ext cx="2971800" cy="940058"/>
            </a:xfrm>
            <a:prstGeom prst="rect">
              <a:avLst/>
            </a:prstGeom>
          </p:spPr>
        </p:pic>
        <p:grpSp>
          <p:nvGrpSpPr>
            <p:cNvPr id="66" name="组合 65"/>
            <p:cNvGrpSpPr/>
            <p:nvPr/>
          </p:nvGrpSpPr>
          <p:grpSpPr>
            <a:xfrm>
              <a:off x="1339639" y="5492749"/>
              <a:ext cx="6569063" cy="1365251"/>
              <a:chOff x="1339639" y="5492749"/>
              <a:chExt cx="6569063" cy="1365251"/>
            </a:xfrm>
          </p:grpSpPr>
          <p:pic>
            <p:nvPicPr>
              <p:cNvPr id="41" name="图片 40"/>
              <p:cNvPicPr>
                <a:picLocks noChangeAspect="1"/>
              </p:cNvPicPr>
              <p:nvPr/>
            </p:nvPicPr>
            <p:blipFill rotWithShape="1">
              <a:blip r:embed="rId16" cstate="print">
                <a:extLst>
                  <a:ext uri="{28A0092B-C50C-407E-A947-70E740481C1C}">
                    <a14:useLocalDpi xmlns:a14="http://schemas.microsoft.com/office/drawing/2010/main" val="0"/>
                  </a:ext>
                </a:extLst>
              </a:blip>
              <a:srcRect l="19081" t="61905" r="46735" b="19365"/>
              <a:stretch>
                <a:fillRect/>
              </a:stretch>
            </p:blipFill>
            <p:spPr>
              <a:xfrm>
                <a:off x="2685143" y="5492749"/>
                <a:ext cx="3418114" cy="1284514"/>
              </a:xfrm>
              <a:prstGeom prst="rect">
                <a:avLst/>
              </a:prstGeom>
            </p:spPr>
          </p:pic>
          <p:pic>
            <p:nvPicPr>
              <p:cNvPr id="42" name="图片 41"/>
              <p:cNvPicPr>
                <a:picLocks noChangeAspect="1"/>
              </p:cNvPicPr>
              <p:nvPr/>
            </p:nvPicPr>
            <p:blipFill rotWithShape="1">
              <a:blip r:embed="rId17" cstate="print">
                <a:extLst>
                  <a:ext uri="{28A0092B-C50C-407E-A947-70E740481C1C}">
                    <a14:useLocalDpi xmlns:a14="http://schemas.microsoft.com/office/drawing/2010/main" val="0"/>
                  </a:ext>
                </a:extLst>
              </a:blip>
              <a:srcRect l="51960" t="62858" r="17122" b="18729"/>
              <a:stretch>
                <a:fillRect/>
              </a:stretch>
            </p:blipFill>
            <p:spPr>
              <a:xfrm>
                <a:off x="4817158" y="5595256"/>
                <a:ext cx="3091544" cy="1262744"/>
              </a:xfrm>
              <a:prstGeom prst="rect">
                <a:avLst/>
              </a:prstGeom>
            </p:spPr>
          </p:pic>
          <p:pic>
            <p:nvPicPr>
              <p:cNvPr id="65" name="图片 64"/>
              <p:cNvPicPr>
                <a:picLocks noChangeAspect="1"/>
              </p:cNvPicPr>
              <p:nvPr/>
            </p:nvPicPr>
            <p:blipFill rotWithShape="1">
              <a:blip r:embed="rId18" cstate="print">
                <a:extLst>
                  <a:ext uri="{28A0092B-C50C-407E-A947-70E740481C1C}">
                    <a14:useLocalDpi xmlns:a14="http://schemas.microsoft.com/office/drawing/2010/main" val="0"/>
                  </a:ext>
                </a:extLst>
              </a:blip>
              <a:srcRect l="18901" t="48598" r="29533" b="27619"/>
              <a:stretch>
                <a:fillRect/>
              </a:stretch>
            </p:blipFill>
            <p:spPr>
              <a:xfrm rot="320122" flipH="1">
                <a:off x="1339639" y="5851768"/>
                <a:ext cx="2580342" cy="816230"/>
              </a:xfrm>
              <a:prstGeom prst="rect">
                <a:avLst/>
              </a:prstGeom>
            </p:spPr>
          </p:pic>
        </p:grpSp>
      </p:grpSp>
      <p:sp>
        <p:nvSpPr>
          <p:cNvPr id="2" name="文本框 1"/>
          <p:cNvSpPr txBox="1"/>
          <p:nvPr/>
        </p:nvSpPr>
        <p:spPr>
          <a:xfrm>
            <a:off x="4202430" y="385445"/>
            <a:ext cx="5947410" cy="706755"/>
          </a:xfrm>
          <a:prstGeom prst="rect">
            <a:avLst/>
          </a:prstGeom>
          <a:noFill/>
        </p:spPr>
        <p:txBody>
          <a:bodyPr wrap="square" rtlCol="0" anchor="t">
            <a:spAutoFit/>
          </a:bodyPr>
          <a:p>
            <a:r>
              <a:rPr lang="en-US" altLang="zh-CN" sz="4000" b="1">
                <a:latin typeface="迷你简南宫" panose="02010609000101010101" charset="0"/>
                <a:ea typeface="迷你简南宫" panose="02010609000101010101" charset="0"/>
                <a:cs typeface="迷你简南宫" panose="02010609000101010101" charset="0"/>
              </a:rPr>
              <a:t>Benefit</a:t>
            </a:r>
            <a:r>
              <a:rPr lang="zh-CN" altLang="en-US" sz="4000" b="1">
                <a:latin typeface="迷你简南宫" panose="02010609000101010101" charset="0"/>
                <a:ea typeface="迷你简南宫" panose="02010609000101010101" charset="0"/>
                <a:cs typeface="迷你简南宫" panose="02010609000101010101" charset="0"/>
              </a:rPr>
              <a:t>：</a:t>
            </a:r>
            <a:r>
              <a:rPr lang="zh-CN" altLang="en-US" sz="3200">
                <a:latin typeface="迷你简南宫" panose="02010609000101010101" charset="0"/>
                <a:ea typeface="迷你简南宫" panose="02010609000101010101" charset="0"/>
                <a:cs typeface="迷你简南宫" panose="02010609000101010101" charset="0"/>
              </a:rPr>
              <a:t>我们带来的好处</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10" name="文本框 9"/>
          <p:cNvSpPr txBox="1"/>
          <p:nvPr/>
        </p:nvSpPr>
        <p:spPr>
          <a:xfrm>
            <a:off x="3388995" y="1416050"/>
            <a:ext cx="8339455" cy="107632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①更专业，我们的产品目标用户为在校大学生，</a:t>
            </a:r>
            <a:endParaRPr lang="zh-CN" altLang="en-US" sz="3200">
              <a:latin typeface="迷你简南宫" panose="02010609000101010101" charset="0"/>
              <a:ea typeface="迷你简南宫" panose="02010609000101010101" charset="0"/>
              <a:cs typeface="迷你简南宫" panose="02010609000101010101" charset="0"/>
            </a:endParaRPr>
          </a:p>
          <a:p>
            <a:r>
              <a:rPr lang="zh-CN" altLang="en-US" sz="3200">
                <a:latin typeface="迷你简南宫" panose="02010609000101010101" charset="0"/>
                <a:ea typeface="迷你简南宫" panose="02010609000101010101" charset="0"/>
                <a:cs typeface="迷你简南宫" panose="02010609000101010101" charset="0"/>
              </a:rPr>
              <a:t>为大学生的校园生活提供更人性的体验。</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4" name="文本框 3"/>
          <p:cNvSpPr txBox="1"/>
          <p:nvPr/>
        </p:nvSpPr>
        <p:spPr>
          <a:xfrm>
            <a:off x="3388995" y="2794635"/>
            <a:ext cx="8178165" cy="107632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②更彻底，对于校园物品租赁、失物招领等领域，我们能提供最彻底的解决方式。</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6" name="文本框 5"/>
          <p:cNvSpPr txBox="1"/>
          <p:nvPr/>
        </p:nvSpPr>
        <p:spPr>
          <a:xfrm>
            <a:off x="3388995" y="4318000"/>
            <a:ext cx="7153910" cy="107632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③更持久，对于发布在平台的信息，我们不会认为</a:t>
            </a:r>
            <a:r>
              <a:rPr lang="zh-CN" altLang="en-US" sz="3200">
                <a:latin typeface="迷你简南宫" panose="02010609000101010101" charset="0"/>
                <a:ea typeface="迷你简南宫" panose="02010609000101010101" charset="0"/>
                <a:cs typeface="迷你简南宫" panose="02010609000101010101" charset="0"/>
              </a:rPr>
              <a:t>干预。</a:t>
            </a:r>
            <a:endParaRPr lang="zh-CN" altLang="en-US" sz="3200">
              <a:latin typeface="迷你简南宫" panose="02010609000101010101" charset="0"/>
              <a:ea typeface="迷你简南宫" panose="02010609000101010101" charset="0"/>
              <a:cs typeface="迷你简南宫" panose="02010609000101010101" charset="0"/>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decel="13000" fill="hold" nodeType="withEffect">
                                  <p:stCondLst>
                                    <p:cond delay="250"/>
                                  </p:stCondLst>
                                  <p:childTnLst>
                                    <p:animMotion origin="layout" path="M 6.25E-7 -1.11111E-6 C 0.13008 0.23218 0.22773 0.30023 0.39323 0.41065 C 0.55859 0.5213 0.82708 0.58727 0.99375 0.66296 C 1.16029 0.73935 1.29609 0.89097 1.30078 0.94236 " pathEditMode="relative" rAng="0" ptsTypes="AAAA">
                                      <p:cBhvr>
                                        <p:cTn id="6" dur="4500" fill="hold"/>
                                        <p:tgtEl>
                                          <p:spTgt spid="17"/>
                                        </p:tgtEl>
                                        <p:attrNameLst>
                                          <p:attrName>ppt_x</p:attrName>
                                          <p:attrName>ppt_y</p:attrName>
                                        </p:attrNameLst>
                                      </p:cBhvr>
                                      <p:rCtr x="65039" y="47106"/>
                                    </p:animMotion>
                                  </p:childTnLst>
                                </p:cTn>
                              </p:par>
                              <p:par>
                                <p:cTn id="7" presetID="8" presetClass="emph" presetSubtype="0" repeatCount="indefinite" fill="hold" nodeType="withEffect">
                                  <p:stCondLst>
                                    <p:cond delay="250"/>
                                  </p:stCondLst>
                                  <p:childTnLst>
                                    <p:animRot by="21600000">
                                      <p:cBhvr>
                                        <p:cTn id="8" dur="1500" fill="hold"/>
                                        <p:tgtEl>
                                          <p:spTgt spid="17"/>
                                        </p:tgtEl>
                                        <p:attrNameLst>
                                          <p:attrName>r</p:attrName>
                                        </p:attrNameLst>
                                      </p:cBhvr>
                                    </p:animRot>
                                  </p:childTnLst>
                                </p:cTn>
                              </p:par>
                              <p:par>
                                <p:cTn id="9" presetID="0" presetClass="path" presetSubtype="0" decel="13000" fill="hold" nodeType="withEffect">
                                  <p:stCondLst>
                                    <p:cond delay="1750"/>
                                  </p:stCondLst>
                                  <p:childTnLst>
                                    <p:animMotion origin="layout" path="M 3.33333E-6 -4.07407E-6 C 0.13007 0.23218 0.22773 0.30024 0.39323 0.41065 C 0.55859 0.5213 0.82708 0.58727 0.99375 0.66297 C 1.16028 0.73936 1.29609 0.89098 1.30078 0.94237 " pathEditMode="relative" rAng="0" ptsTypes="AAAA">
                                      <p:cBhvr>
                                        <p:cTn id="10" dur="6250" fill="hold"/>
                                        <p:tgtEl>
                                          <p:spTgt spid="18"/>
                                        </p:tgtEl>
                                        <p:attrNameLst>
                                          <p:attrName>ppt_x</p:attrName>
                                          <p:attrName>ppt_y</p:attrName>
                                        </p:attrNameLst>
                                      </p:cBhvr>
                                      <p:rCtr x="65039" y="47106"/>
                                    </p:animMotion>
                                  </p:childTnLst>
                                </p:cTn>
                              </p:par>
                              <p:par>
                                <p:cTn id="11" presetID="8" presetClass="emph" presetSubtype="0" repeatCount="indefinite" fill="hold" nodeType="withEffect">
                                  <p:stCondLst>
                                    <p:cond delay="1750"/>
                                  </p:stCondLst>
                                  <p:childTnLst>
                                    <p:animRot by="21600000">
                                      <p:cBhvr>
                                        <p:cTn id="12" dur="1500" fill="hold"/>
                                        <p:tgtEl>
                                          <p:spTgt spid="18"/>
                                        </p:tgtEl>
                                        <p:attrNameLst>
                                          <p:attrName>r</p:attrName>
                                        </p:attrNameLst>
                                      </p:cBhvr>
                                    </p:animRot>
                                  </p:childTnLst>
                                </p:cTn>
                              </p:par>
                              <p:par>
                                <p:cTn id="13" presetID="0" presetClass="path" presetSubtype="0" repeatCount="indefinite" decel="13000" fill="hold" nodeType="withEffect">
                                  <p:stCondLst>
                                    <p:cond delay="6250"/>
                                  </p:stCondLst>
                                  <p:childTnLst>
                                    <p:animMotion origin="layout" path="M -1.66667E-6 1.48148E-6 C 0.13008 0.23217 0.22774 0.30023 0.39323 0.41065 C 0.5586 0.52129 0.82709 0.58727 0.99375 0.66296 C 1.16029 0.73912 1.2961 0.89097 1.30078 0.94236 " pathEditMode="relative" rAng="0" ptsTypes="AAAA">
                                      <p:cBhvr>
                                        <p:cTn id="14" dur="6250" fill="hold"/>
                                        <p:tgtEl>
                                          <p:spTgt spid="23"/>
                                        </p:tgtEl>
                                        <p:attrNameLst>
                                          <p:attrName>ppt_x</p:attrName>
                                          <p:attrName>ppt_y</p:attrName>
                                        </p:attrNameLst>
                                      </p:cBhvr>
                                      <p:rCtr x="65039" y="47106"/>
                                    </p:animMotion>
                                  </p:childTnLst>
                                </p:cTn>
                              </p:par>
                              <p:par>
                                <p:cTn id="15" presetID="8" presetClass="emph" presetSubtype="0" repeatCount="indefinite" fill="hold" nodeType="withEffect">
                                  <p:stCondLst>
                                    <p:cond delay="6250"/>
                                  </p:stCondLst>
                                  <p:childTnLst>
                                    <p:animRot by="21600000">
                                      <p:cBhvr>
                                        <p:cTn id="16" dur="1500" fill="hold"/>
                                        <p:tgtEl>
                                          <p:spTgt spid="23"/>
                                        </p:tgtEl>
                                        <p:attrNameLst>
                                          <p:attrName>r</p:attrName>
                                        </p:attrNameLst>
                                      </p:cBhvr>
                                    </p:animRot>
                                  </p:childTnLst>
                                </p:cTn>
                              </p:par>
                              <p:par>
                                <p:cTn id="17" presetID="0" presetClass="path" presetSubtype="0" repeatCount="indefinite" decel="13000" fill="hold" nodeType="withEffect">
                                  <p:stCondLst>
                                    <p:cond delay="9000"/>
                                  </p:stCondLst>
                                  <p:childTnLst>
                                    <p:animMotion origin="layout" path="M -1.875E-6 1.85185E-6 C 0.13008 0.23217 0.22774 0.30023 0.39323 0.41065 C 0.5586 0.52129 0.82709 0.58727 0.99375 0.66296 C 1.16029 0.73912 1.2961 0.89097 1.30078 0.94236 " pathEditMode="relative" rAng="0" ptsTypes="AAAA">
                                      <p:cBhvr>
                                        <p:cTn id="18" dur="6250" fill="hold"/>
                                        <p:tgtEl>
                                          <p:spTgt spid="25"/>
                                        </p:tgtEl>
                                        <p:attrNameLst>
                                          <p:attrName>ppt_x</p:attrName>
                                          <p:attrName>ppt_y</p:attrName>
                                        </p:attrNameLst>
                                      </p:cBhvr>
                                      <p:rCtr x="65039" y="47106"/>
                                    </p:animMotion>
                                  </p:childTnLst>
                                </p:cTn>
                              </p:par>
                              <p:par>
                                <p:cTn id="19" presetID="8" presetClass="emph" presetSubtype="0" repeatCount="indefinite" fill="hold" nodeType="withEffect">
                                  <p:stCondLst>
                                    <p:cond delay="9000"/>
                                  </p:stCondLst>
                                  <p:childTnLst>
                                    <p:animRot by="21600000">
                                      <p:cBhvr>
                                        <p:cTn id="20" dur="1500" fill="hold"/>
                                        <p:tgtEl>
                                          <p:spTgt spid="25"/>
                                        </p:tgtEl>
                                        <p:attrNameLst>
                                          <p:attrName>r</p:attrName>
                                        </p:attrNameLst>
                                      </p:cBhvr>
                                    </p:animRot>
                                  </p:childTnLst>
                                </p:cTn>
                              </p:par>
                              <p:par>
                                <p:cTn id="21" presetID="0" presetClass="path" presetSubtype="0" repeatCount="indefinite" decel="13000" fill="hold" nodeType="withEffect">
                                  <p:stCondLst>
                                    <p:cond delay="12000"/>
                                  </p:stCondLst>
                                  <p:childTnLst>
                                    <p:animMotion origin="layout" path="M -1.04167E-6 -4.44444E-6 C 0.13008 0.23241 0.29987 0.34815 0.45612 0.44352 C 0.6125 0.53866 0.80234 0.55533 0.93763 0.57107 C 1.07266 0.5875 1.29609 0.69792 1.30078 0.74885 " pathEditMode="relative" rAng="0" ptsTypes="AAAA">
                                      <p:cBhvr>
                                        <p:cTn id="22" dur="10000" fill="hold"/>
                                        <p:tgtEl>
                                          <p:spTgt spid="26"/>
                                        </p:tgtEl>
                                        <p:attrNameLst>
                                          <p:attrName>ppt_x</p:attrName>
                                          <p:attrName>ppt_y</p:attrName>
                                        </p:attrNameLst>
                                      </p:cBhvr>
                                      <p:rCtr x="65039" y="37431"/>
                                    </p:animMotion>
                                  </p:childTnLst>
                                </p:cTn>
                              </p:par>
                              <p:par>
                                <p:cTn id="23" presetID="8" presetClass="emph" presetSubtype="0" repeatCount="indefinite" fill="hold" nodeType="withEffect">
                                  <p:stCondLst>
                                    <p:cond delay="11000"/>
                                  </p:stCondLst>
                                  <p:childTnLst>
                                    <p:animRot by="21600000">
                                      <p:cBhvr>
                                        <p:cTn id="24" dur="1500" fill="hold"/>
                                        <p:tgtEl>
                                          <p:spTgt spid="26"/>
                                        </p:tgtEl>
                                        <p:attrNameLst>
                                          <p:attrName>r</p:attrName>
                                        </p:attrNameLst>
                                      </p:cBhvr>
                                    </p:animRot>
                                  </p:childTnLst>
                                </p:cTn>
                              </p:par>
                              <p:par>
                                <p:cTn id="25" presetID="10" presetClass="entr" presetSubtype="0" fill="hold" nodeType="withEffect">
                                  <p:stCondLst>
                                    <p:cond delay="550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59828" y="0"/>
            <a:ext cx="7032171" cy="4434482"/>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9035" y="1331562"/>
            <a:ext cx="3950222" cy="1309286"/>
          </a:xfrm>
          <a:prstGeom prst="rect">
            <a:avLst/>
          </a:prstGeom>
        </p:spPr>
      </p:pic>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534150" y="2933062"/>
            <a:ext cx="6829485" cy="4116052"/>
          </a:xfrm>
          <a:prstGeom prst="rect">
            <a:avLst/>
          </a:prstGeom>
        </p:spPr>
      </p:pic>
      <p:sp>
        <p:nvSpPr>
          <p:cNvPr id="6" name="文本框 5"/>
          <p:cNvSpPr txBox="1"/>
          <p:nvPr/>
        </p:nvSpPr>
        <p:spPr>
          <a:xfrm>
            <a:off x="614680" y="288925"/>
            <a:ext cx="8229600" cy="706755"/>
          </a:xfrm>
          <a:prstGeom prst="rect">
            <a:avLst/>
          </a:prstGeom>
          <a:noFill/>
        </p:spPr>
        <p:txBody>
          <a:bodyPr wrap="square" rtlCol="0" anchor="t">
            <a:spAutoFit/>
          </a:bodyPr>
          <a:p>
            <a:r>
              <a:rPr lang="en-US" sz="4000" b="1">
                <a:latin typeface="迷你简南宫" panose="02010609000101010101" charset="0"/>
                <a:ea typeface="迷你简南宫" panose="02010609000101010101" charset="0"/>
                <a:cs typeface="迷你简南宫" panose="02010609000101010101" charset="0"/>
              </a:rPr>
              <a:t>Competitors</a:t>
            </a:r>
            <a:r>
              <a:rPr lang="zh-CN" altLang="en-US" sz="4000" b="1">
                <a:latin typeface="迷你简南宫" panose="02010609000101010101" charset="0"/>
                <a:ea typeface="迷你简南宫" panose="02010609000101010101" charset="0"/>
                <a:cs typeface="迷你简南宫" panose="02010609000101010101" charset="0"/>
              </a:rPr>
              <a:t>：</a:t>
            </a:r>
            <a:r>
              <a:rPr lang="zh-CN" altLang="en-US" sz="3200">
                <a:latin typeface="迷你简南宫" panose="02010609000101010101" charset="0"/>
                <a:ea typeface="迷你简南宫" panose="02010609000101010101" charset="0"/>
                <a:cs typeface="迷你简南宫" panose="02010609000101010101" charset="0"/>
              </a:rPr>
              <a:t>相关产品的竞争分析</a:t>
            </a:r>
            <a:endParaRPr lang="zh-CN" altLang="en-US" sz="3200">
              <a:latin typeface="迷你简南宫" panose="02010609000101010101" charset="0"/>
              <a:ea typeface="迷你简南宫" panose="02010609000101010101" charset="0"/>
              <a:cs typeface="迷你简南宫" panose="02010609000101010101" charset="0"/>
            </a:endParaRPr>
          </a:p>
        </p:txBody>
      </p:sp>
      <p:pic>
        <p:nvPicPr>
          <p:cNvPr id="11" name="图片 10" descr="948640225DA576308C0544BF7605DAD4"/>
          <p:cNvPicPr>
            <a:picLocks noChangeAspect="1"/>
          </p:cNvPicPr>
          <p:nvPr/>
        </p:nvPicPr>
        <p:blipFill>
          <a:blip r:embed="rId5"/>
          <a:stretch>
            <a:fillRect/>
          </a:stretch>
        </p:blipFill>
        <p:spPr>
          <a:xfrm>
            <a:off x="809625" y="1282065"/>
            <a:ext cx="1324610" cy="1407795"/>
          </a:xfrm>
          <a:prstGeom prst="rect">
            <a:avLst/>
          </a:prstGeom>
        </p:spPr>
      </p:pic>
      <p:sp>
        <p:nvSpPr>
          <p:cNvPr id="7" name="文本框 6"/>
          <p:cNvSpPr txBox="1"/>
          <p:nvPr/>
        </p:nvSpPr>
        <p:spPr>
          <a:xfrm flipH="1">
            <a:off x="2455545" y="1282065"/>
            <a:ext cx="8329295" cy="1383665"/>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经过西二几代人的不断完善，功能齐全，诸如课表、历年卷、校招、教务处、查成绩等，实乃学生的学习好帮手，前辈开发的不敢挑刺，很棒了。</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
        <p:nvSpPr>
          <p:cNvPr id="25" name="文本框 24"/>
          <p:cNvSpPr txBox="1"/>
          <p:nvPr/>
        </p:nvSpPr>
        <p:spPr>
          <a:xfrm>
            <a:off x="809625" y="3136900"/>
            <a:ext cx="5947410" cy="58356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校园芥子空间</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26" name="文本框 25"/>
          <p:cNvSpPr txBox="1"/>
          <p:nvPr/>
        </p:nvSpPr>
        <p:spPr>
          <a:xfrm flipH="1">
            <a:off x="809625" y="3896995"/>
            <a:ext cx="6259195" cy="2676525"/>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如果说福大助手</a:t>
            </a:r>
            <a:r>
              <a:rPr lang="zh-CN" altLang="en-US" sz="2800" b="1" spc="-170" dirty="0" smtClean="0">
                <a:solidFill>
                  <a:srgbClr val="1F1F1F"/>
                </a:solidFill>
                <a:latin typeface="迷你简南宫" panose="02010609000101010101" pitchFamily="49" charset="-122"/>
                <a:ea typeface="迷你简南宫" panose="02010609000101010101" pitchFamily="49" charset="-122"/>
              </a:rPr>
              <a:t>服务于我校学生的学习方面</a:t>
            </a:r>
            <a:r>
              <a:rPr lang="zh-CN" altLang="en-US" sz="2800" spc="-170" dirty="0" smtClean="0">
                <a:solidFill>
                  <a:srgbClr val="1F1F1F"/>
                </a:solidFill>
                <a:latin typeface="迷你简南宫" panose="02010609000101010101" pitchFamily="49" charset="-122"/>
                <a:ea typeface="迷你简南宫" panose="02010609000101010101" pitchFamily="49" charset="-122"/>
              </a:rPr>
              <a:t>，</a:t>
            </a:r>
            <a:r>
              <a:rPr lang="zh-CN" altLang="en-US" sz="2800">
                <a:latin typeface="迷你简南宫" panose="02010609000101010101" charset="0"/>
                <a:ea typeface="迷你简南宫" panose="02010609000101010101" charset="0"/>
                <a:cs typeface="迷你简南宫" panose="02010609000101010101" charset="0"/>
                <a:sym typeface="+mn-ea"/>
              </a:rPr>
              <a:t>芥子空间则是</a:t>
            </a:r>
            <a:r>
              <a:rPr lang="zh-CN" altLang="en-US" sz="2800" b="1" spc="-170" dirty="0" smtClean="0">
                <a:solidFill>
                  <a:srgbClr val="1F1F1F"/>
                </a:solidFill>
                <a:latin typeface="迷你简南宫" panose="02010609000101010101" pitchFamily="49" charset="-122"/>
                <a:ea typeface="迷你简南宫" panose="02010609000101010101" pitchFamily="49" charset="-122"/>
                <a:sym typeface="+mn-ea"/>
              </a:rPr>
              <a:t>服务于我校学生的生活方面，</a:t>
            </a:r>
            <a:r>
              <a:rPr lang="zh-CN" altLang="en-US" sz="2800" spc="-170" dirty="0" smtClean="0">
                <a:solidFill>
                  <a:srgbClr val="1F1F1F"/>
                </a:solidFill>
                <a:latin typeface="迷你简南宫" panose="02010609000101010101" pitchFamily="49" charset="-122"/>
                <a:ea typeface="迷你简南宫" panose="02010609000101010101" pitchFamily="49" charset="-122"/>
                <a:sym typeface="+mn-ea"/>
              </a:rPr>
              <a:t>需要说明，在福大助手没有发展这方面的业务时，它只是我们的一个潜在竞品，或者说，两者相辅相成，共同服务校园用户。</a:t>
            </a:r>
            <a:endPar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59828" y="0"/>
            <a:ext cx="7032171" cy="4434482"/>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9035" y="1331562"/>
            <a:ext cx="3950222" cy="1309286"/>
          </a:xfrm>
          <a:prstGeom prst="rect">
            <a:avLst/>
          </a:prstGeom>
        </p:spPr>
      </p:pic>
      <p:sp>
        <p:nvSpPr>
          <p:cNvPr id="6" name="文本框 5"/>
          <p:cNvSpPr txBox="1"/>
          <p:nvPr/>
        </p:nvSpPr>
        <p:spPr>
          <a:xfrm>
            <a:off x="614680" y="288925"/>
            <a:ext cx="8229600" cy="706755"/>
          </a:xfrm>
          <a:prstGeom prst="rect">
            <a:avLst/>
          </a:prstGeom>
          <a:noFill/>
        </p:spPr>
        <p:txBody>
          <a:bodyPr wrap="square" rtlCol="0" anchor="t">
            <a:spAutoFit/>
          </a:bodyPr>
          <a:p>
            <a:r>
              <a:rPr lang="en-US" sz="4000" b="1">
                <a:latin typeface="迷你简南宫" panose="02010609000101010101" charset="0"/>
                <a:ea typeface="迷你简南宫" panose="02010609000101010101" charset="0"/>
                <a:cs typeface="迷你简南宫" panose="02010609000101010101" charset="0"/>
              </a:rPr>
              <a:t>Competitors</a:t>
            </a:r>
            <a:r>
              <a:rPr lang="zh-CN" altLang="en-US" sz="4000" b="1">
                <a:latin typeface="迷你简南宫" panose="02010609000101010101" charset="0"/>
                <a:ea typeface="迷你简南宫" panose="02010609000101010101" charset="0"/>
                <a:cs typeface="迷你简南宫" panose="02010609000101010101" charset="0"/>
              </a:rPr>
              <a:t>：</a:t>
            </a:r>
            <a:r>
              <a:rPr lang="zh-CN" altLang="en-US" sz="3200">
                <a:latin typeface="迷你简南宫" panose="02010609000101010101" charset="0"/>
                <a:ea typeface="迷你简南宫" panose="02010609000101010101" charset="0"/>
                <a:cs typeface="迷你简南宫" panose="02010609000101010101" charset="0"/>
              </a:rPr>
              <a:t>相关产品的竞争分析</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25" name="文本框 24"/>
          <p:cNvSpPr txBox="1"/>
          <p:nvPr/>
        </p:nvSpPr>
        <p:spPr>
          <a:xfrm>
            <a:off x="614680" y="4241165"/>
            <a:ext cx="2624455" cy="58356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校园芥子空间</a:t>
            </a:r>
            <a:endParaRPr lang="zh-CN" altLang="en-US" sz="3200">
              <a:latin typeface="迷你简南宫" panose="02010609000101010101" charset="0"/>
              <a:ea typeface="迷你简南宫" panose="02010609000101010101" charset="0"/>
              <a:cs typeface="迷你简南宫" panose="02010609000101010101"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735" y="1225550"/>
            <a:ext cx="1248410" cy="124841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文本框 7"/>
          <p:cNvSpPr txBox="1"/>
          <p:nvPr/>
        </p:nvSpPr>
        <p:spPr>
          <a:xfrm>
            <a:off x="703580" y="2473960"/>
            <a:ext cx="5947410" cy="58356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福大小黑板</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9" name="文本框 8"/>
          <p:cNvSpPr txBox="1"/>
          <p:nvPr/>
        </p:nvSpPr>
        <p:spPr>
          <a:xfrm flipH="1">
            <a:off x="3239135" y="1149985"/>
            <a:ext cx="7800340" cy="953135"/>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rPr>
              <a:t>在朋友圈闻名已久的公众号，同样致力于服务校园的生活，拥有众多的粉丝。</a:t>
            </a:r>
            <a:endPar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endParaRPr>
          </a:p>
        </p:txBody>
      </p:sp>
      <p:sp>
        <p:nvSpPr>
          <p:cNvPr id="10" name="文本框 9"/>
          <p:cNvSpPr txBox="1"/>
          <p:nvPr/>
        </p:nvSpPr>
        <p:spPr>
          <a:xfrm flipH="1">
            <a:off x="3239135" y="2190115"/>
            <a:ext cx="6259195" cy="1383665"/>
          </a:xfrm>
          <a:prstGeom prst="rect">
            <a:avLst/>
          </a:prstGeom>
          <a:noFill/>
        </p:spPr>
        <p:txBody>
          <a:bodyPr wrap="square" rtlCol="0">
            <a:spAutoFit/>
          </a:bodyPr>
          <a:p>
            <a:pPr algn="l"/>
            <a:r>
              <a:rPr lang="zh-CN" altLang="en-US" sz="2800" b="1"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rPr>
              <a:t>缺点</a:t>
            </a:r>
            <a:r>
              <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rPr>
              <a:t>：发布的信息受制于腾</a:t>
            </a:r>
            <a:endPar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endParaRPr>
          </a:p>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rPr>
              <a:t>讯，稍有商业气味，就会遭</a:t>
            </a:r>
            <a:endPar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endParaRPr>
          </a:p>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rPr>
              <a:t>遇删帖、封号等操作。</a:t>
            </a:r>
            <a:endPar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endParaRPr>
          </a:p>
        </p:txBody>
      </p:sp>
      <p:sp>
        <p:nvSpPr>
          <p:cNvPr id="12" name="文本框 11"/>
          <p:cNvSpPr txBox="1"/>
          <p:nvPr/>
        </p:nvSpPr>
        <p:spPr>
          <a:xfrm flipH="1">
            <a:off x="3239135" y="4241165"/>
            <a:ext cx="8561705" cy="1814830"/>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rPr>
              <a:t>在进行需求分析时，我们对小黑板的功能进行解剖。提炼出了主要的功能。包括：任务发布、物品租赁、失物招领、联系方式查询、</a:t>
            </a:r>
            <a:r>
              <a:rPr lang="en-US" altLang="zh-CN"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rPr>
              <a:t>QQ</a:t>
            </a:r>
            <a:r>
              <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rPr>
              <a:t>群号查询、选课咨询等功能。根据优先级，我们会逐一进行功能的完善。</a:t>
            </a:r>
            <a:endPar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endParaRPr>
          </a:p>
        </p:txBody>
      </p:sp>
      <p:pic>
        <p:nvPicPr>
          <p:cNvPr id="14" name="图片 13"/>
          <p:cNvPicPr>
            <a:picLocks noChangeAspect="1"/>
          </p:cNvPicPr>
          <p:nvPr/>
        </p:nvPicPr>
        <p:blipFill>
          <a:blip r:embed="rId4"/>
          <a:stretch>
            <a:fillRect/>
          </a:stretch>
        </p:blipFill>
        <p:spPr>
          <a:xfrm>
            <a:off x="7369175" y="1685290"/>
            <a:ext cx="4762500" cy="2392680"/>
          </a:xfrm>
          <a:prstGeom prst="rect">
            <a:avLst/>
          </a:prstGeom>
        </p:spPr>
      </p:pic>
      <p:sp>
        <p:nvSpPr>
          <p:cNvPr id="16" name="文本框 15"/>
          <p:cNvSpPr txBox="1"/>
          <p:nvPr/>
        </p:nvSpPr>
        <p:spPr>
          <a:xfrm flipH="1">
            <a:off x="703580" y="6127115"/>
            <a:ext cx="5224780" cy="521970"/>
          </a:xfrm>
          <a:prstGeom prst="rect">
            <a:avLst/>
          </a:prstGeom>
          <a:noFill/>
        </p:spPr>
        <p:txBody>
          <a:bodyPr wrap="square" rtlCol="0">
            <a:spAutoFit/>
          </a:bodyPr>
          <a:p>
            <a:pPr algn="l"/>
            <a:r>
              <a:rPr lang="zh-CN" altLang="en-US" sz="2800" b="1"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rPr>
              <a:t>优点</a:t>
            </a:r>
            <a:r>
              <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rPr>
              <a:t>：我们的信息不会受制于平台</a:t>
            </a:r>
            <a:endPar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endParaRPr>
          </a:p>
        </p:txBody>
      </p:sp>
      <p:sp>
        <p:nvSpPr>
          <p:cNvPr id="17" name="文本框 16"/>
          <p:cNvSpPr txBox="1"/>
          <p:nvPr/>
        </p:nvSpPr>
        <p:spPr>
          <a:xfrm flipH="1">
            <a:off x="6650990" y="6127115"/>
            <a:ext cx="5224780" cy="521970"/>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rPr>
              <a:t>缺点：推广困难</a:t>
            </a:r>
            <a:endParaRPr lang="zh-CN" altLang="en-US" sz="2800" spc="-170" dirty="0" smtClean="0">
              <a:solidFill>
                <a:srgbClr val="1F1F1F"/>
              </a:solidFill>
              <a:latin typeface="迷你简南宫" panose="02010609000101010101" pitchFamily="49" charset="-122"/>
              <a:ea typeface="迷你简南宫" panose="02010609000101010101" pitchFamily="49" charset="-122"/>
              <a:cs typeface="迷你简南宫" panose="02010609000101010101" charset="0"/>
              <a:sym typeface="+mn-ea"/>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3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30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87084"/>
            <a:ext cx="12192000" cy="6094827"/>
          </a:xfrm>
          <a:prstGeom prst="rect">
            <a:avLst/>
          </a:prstGeom>
        </p:spPr>
      </p:pic>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b="82222"/>
          <a:stretch>
            <a:fillRect/>
          </a:stretch>
        </p:blipFill>
        <p:spPr>
          <a:xfrm>
            <a:off x="2308957" y="2797944"/>
            <a:ext cx="2315748" cy="582208"/>
          </a:xfrm>
          <a:prstGeom prst="rect">
            <a:avLst/>
          </a:prstGeom>
        </p:spPr>
      </p:pic>
      <p:pic>
        <p:nvPicPr>
          <p:cNvPr id="3" name="图片 2"/>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7030"/>
          <a:stretch>
            <a:fillRect/>
          </a:stretch>
        </p:blipFill>
        <p:spPr>
          <a:xfrm>
            <a:off x="3952568" y="0"/>
            <a:ext cx="8239432" cy="685800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t="28360" b="27250"/>
          <a:stretch>
            <a:fillRect/>
          </a:stretch>
        </p:blipFill>
        <p:spPr>
          <a:xfrm>
            <a:off x="0" y="3162300"/>
            <a:ext cx="15219512" cy="4114800"/>
          </a:xfrm>
          <a:prstGeom prst="rect">
            <a:avLst/>
          </a:prstGeom>
        </p:spPr>
      </p:pic>
      <p:sp>
        <p:nvSpPr>
          <p:cNvPr id="25" name="文本框 24"/>
          <p:cNvSpPr txBox="1"/>
          <p:nvPr/>
        </p:nvSpPr>
        <p:spPr>
          <a:xfrm>
            <a:off x="658495" y="801370"/>
            <a:ext cx="5947410" cy="706755"/>
          </a:xfrm>
          <a:prstGeom prst="rect">
            <a:avLst/>
          </a:prstGeom>
          <a:noFill/>
        </p:spPr>
        <p:txBody>
          <a:bodyPr wrap="square" rtlCol="0" anchor="t">
            <a:spAutoFit/>
          </a:bodyPr>
          <a:p>
            <a:r>
              <a:rPr lang="en-US" altLang="zh-CN" sz="4000" b="1">
                <a:latin typeface="迷你简南宫" panose="02010609000101010101" charset="0"/>
                <a:ea typeface="迷你简南宫" panose="02010609000101010101" charset="0"/>
                <a:cs typeface="迷你简南宫" panose="02010609000101010101" charset="0"/>
              </a:rPr>
              <a:t>Delivery</a:t>
            </a:r>
            <a:r>
              <a:rPr lang="zh-CN" altLang="en-US" sz="3200">
                <a:latin typeface="迷你简南宫" panose="02010609000101010101" charset="0"/>
                <a:ea typeface="迷你简南宫" panose="02010609000101010101" charset="0"/>
                <a:cs typeface="迷你简南宫" panose="02010609000101010101" charset="0"/>
              </a:rPr>
              <a:t>：推广</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11" name="文本框 10"/>
          <p:cNvSpPr txBox="1"/>
          <p:nvPr/>
        </p:nvSpPr>
        <p:spPr>
          <a:xfrm flipH="1">
            <a:off x="719455" y="1614805"/>
            <a:ext cx="8329295" cy="521970"/>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第一步：推出产品，上线酷安等应用商店</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
        <p:nvSpPr>
          <p:cNvPr id="5" name="文本框 4"/>
          <p:cNvSpPr txBox="1"/>
          <p:nvPr/>
        </p:nvSpPr>
        <p:spPr>
          <a:xfrm flipH="1">
            <a:off x="719455" y="2388870"/>
            <a:ext cx="8561705" cy="521970"/>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第二步：在熟人内小范围推广，根据使用反馈，进行完善</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
        <p:nvSpPr>
          <p:cNvPr id="6" name="文本框 5"/>
          <p:cNvSpPr txBox="1"/>
          <p:nvPr/>
        </p:nvSpPr>
        <p:spPr>
          <a:xfrm flipH="1">
            <a:off x="719455" y="3228340"/>
            <a:ext cx="7437755" cy="953135"/>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第三步：邀请我们的竞争对手</a:t>
            </a:r>
            <a:r>
              <a:rPr lang="en-US" altLang="zh-CN" sz="2800" spc="-170" dirty="0" smtClean="0">
                <a:solidFill>
                  <a:srgbClr val="1F1F1F"/>
                </a:solidFill>
                <a:latin typeface="迷你简南宫" panose="02010609000101010101" pitchFamily="49" charset="-122"/>
                <a:ea typeface="迷你简南宫" panose="02010609000101010101" pitchFamily="49" charset="-122"/>
              </a:rPr>
              <a:t>--</a:t>
            </a:r>
            <a:r>
              <a:rPr lang="zh-CN" altLang="en-US" sz="2800" spc="-170" dirty="0" smtClean="0">
                <a:solidFill>
                  <a:srgbClr val="1F1F1F"/>
                </a:solidFill>
                <a:latin typeface="迷你简南宫" panose="02010609000101010101" pitchFamily="49" charset="-122"/>
                <a:ea typeface="迷你简南宫" panose="02010609000101010101" pitchFamily="49" charset="-122"/>
              </a:rPr>
              <a:t>福大小黑板入驻，</a:t>
            </a:r>
            <a:r>
              <a:rPr lang="en-US" altLang="zh-CN" sz="2800" spc="-170" dirty="0" smtClean="0">
                <a:solidFill>
                  <a:srgbClr val="1F1F1F"/>
                </a:solidFill>
                <a:latin typeface="迷你简南宫" panose="02010609000101010101" pitchFamily="49" charset="-122"/>
                <a:ea typeface="迷你简南宫" panose="02010609000101010101" pitchFamily="49" charset="-122"/>
              </a:rPr>
              <a:t>	</a:t>
            </a:r>
            <a:r>
              <a:rPr lang="zh-CN" altLang="en-US" sz="2800" spc="-170" dirty="0" smtClean="0">
                <a:solidFill>
                  <a:srgbClr val="1F1F1F"/>
                </a:solidFill>
                <a:latin typeface="迷你简南宫" panose="02010609000101010101" pitchFamily="49" charset="-122"/>
                <a:ea typeface="迷你简南宫" panose="02010609000101010101" pitchFamily="49" charset="-122"/>
              </a:rPr>
              <a:t>以及推广</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30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30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01600" y="2402235"/>
            <a:ext cx="12582460" cy="4767822"/>
            <a:chOff x="-101600" y="2402235"/>
            <a:chExt cx="12582460" cy="4767822"/>
          </a:xfrm>
        </p:grpSpPr>
        <p:pic>
          <p:nvPicPr>
            <p:cNvPr id="17" name="图片 16"/>
            <p:cNvPicPr>
              <a:picLocks noChangeAspect="1"/>
            </p:cNvPicPr>
            <p:nvPr/>
          </p:nvPicPr>
          <p:blipFill rotWithShape="1">
            <a:blip r:embed="rId1">
              <a:extLst>
                <a:ext uri="{28A0092B-C50C-407E-A947-70E740481C1C}">
                  <a14:useLocalDpi xmlns:a14="http://schemas.microsoft.com/office/drawing/2010/main" val="0"/>
                </a:ext>
              </a:extLst>
            </a:blip>
            <a:srcRect b="33917"/>
            <a:stretch>
              <a:fillRect/>
            </a:stretch>
          </p:blipFill>
          <p:spPr>
            <a:xfrm>
              <a:off x="291712" y="2402235"/>
              <a:ext cx="12189148" cy="4531965"/>
            </a:xfrm>
            <a:prstGeom prst="rect">
              <a:avLst/>
            </a:prstGeom>
          </p:spPr>
        </p:pic>
        <p:sp>
          <p:nvSpPr>
            <p:cNvPr id="18" name="矩形 17"/>
            <p:cNvSpPr/>
            <p:nvPr/>
          </p:nvSpPr>
          <p:spPr>
            <a:xfrm rot="10800000">
              <a:off x="-101600" y="4426857"/>
              <a:ext cx="899886" cy="2743200"/>
            </a:xfrm>
            <a:prstGeom prst="rect">
              <a:avLst/>
            </a:prstGeom>
            <a:gradFill>
              <a:gsLst>
                <a:gs pos="0">
                  <a:srgbClr val="F2F2F2"/>
                </a:gs>
                <a:gs pos="74000">
                  <a:srgbClr val="F2F2F2">
                    <a:alpha val="14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4482419" y="3232149"/>
            <a:ext cx="9563781" cy="2095500"/>
            <a:chOff x="4482419" y="3057979"/>
            <a:chExt cx="9563781" cy="209550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42222" r="17165" b="27222"/>
            <a:stretch>
              <a:fillRect/>
            </a:stretch>
          </p:blipFill>
          <p:spPr>
            <a:xfrm>
              <a:off x="4482419" y="3057979"/>
              <a:ext cx="9563781" cy="2095500"/>
            </a:xfrm>
            <a:prstGeom prst="rect">
              <a:avLst/>
            </a:prstGeom>
          </p:spPr>
        </p:pic>
        <p:pic>
          <p:nvPicPr>
            <p:cNvPr id="4" name="图片 3"/>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3730" t="53056" r="44720" b="31944"/>
            <a:stretch>
              <a:fillRect/>
            </a:stretch>
          </p:blipFill>
          <p:spPr>
            <a:xfrm>
              <a:off x="9531350" y="3800929"/>
              <a:ext cx="1333500" cy="1028700"/>
            </a:xfrm>
            <a:prstGeom prst="rect">
              <a:avLst/>
            </a:prstGeom>
          </p:spPr>
        </p:pic>
      </p:grpSp>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41667" r="72604" b="40278"/>
          <a:stretch>
            <a:fillRect/>
          </a:stretch>
        </p:blipFill>
        <p:spPr>
          <a:xfrm>
            <a:off x="4377644" y="3297463"/>
            <a:ext cx="3162981" cy="1238250"/>
          </a:xfrm>
          <a:prstGeom prst="rect">
            <a:avLst/>
          </a:prstGeom>
        </p:spPr>
      </p:pic>
      <p:sp>
        <p:nvSpPr>
          <p:cNvPr id="8" name="文本框 7"/>
          <p:cNvSpPr txBox="1"/>
          <p:nvPr/>
        </p:nvSpPr>
        <p:spPr>
          <a:xfrm>
            <a:off x="5371188" y="2270169"/>
            <a:ext cx="1758291" cy="584775"/>
          </a:xfrm>
          <a:prstGeom prst="rect">
            <a:avLst/>
          </a:prstGeom>
          <a:noFill/>
        </p:spPr>
        <p:txBody>
          <a:bodyPr wrap="square" rtlCol="0">
            <a:spAutoFit/>
          </a:bodyPr>
          <a:lstStyle/>
          <a:p>
            <a:r>
              <a:rPr lang="zh-CN" altLang="en-US" sz="3200" spc="-170" dirty="0" smtClean="0">
                <a:solidFill>
                  <a:srgbClr val="1F1F1F"/>
                </a:solidFill>
                <a:latin typeface="迷你简南宫" panose="02010609000101010101" pitchFamily="49" charset="-122"/>
                <a:ea typeface="迷你简南宫" panose="02010609000101010101" pitchFamily="49" charset="-122"/>
              </a:rPr>
              <a:t>第</a:t>
            </a:r>
            <a:r>
              <a:rPr lang="zh-CN" altLang="en-US" sz="3200" spc="-170" dirty="0">
                <a:solidFill>
                  <a:srgbClr val="1F1F1F"/>
                </a:solidFill>
                <a:latin typeface="迷你简南宫" panose="02010609000101010101" pitchFamily="49" charset="-122"/>
                <a:ea typeface="迷你简南宫" panose="02010609000101010101" pitchFamily="49" charset="-122"/>
              </a:rPr>
              <a:t>三</a:t>
            </a:r>
            <a:r>
              <a:rPr lang="zh-CN" altLang="en-US" sz="3200" spc="-170" dirty="0" smtClean="0">
                <a:solidFill>
                  <a:srgbClr val="1F1F1F"/>
                </a:solidFill>
                <a:latin typeface="迷你简南宫" panose="02010609000101010101" pitchFamily="49" charset="-122"/>
                <a:ea typeface="迷你简南宫" panose="02010609000101010101" pitchFamily="49" charset="-122"/>
              </a:rPr>
              <a:t>章</a:t>
            </a:r>
            <a:endParaRPr lang="zh-CN" altLang="en-US" sz="3200" spc="-170" dirty="0">
              <a:solidFill>
                <a:srgbClr val="1F1F1F"/>
              </a:solidFill>
              <a:latin typeface="迷你简南宫" panose="02010609000101010101" pitchFamily="49" charset="-122"/>
              <a:ea typeface="迷你简南宫" panose="02010609000101010101" pitchFamily="49" charset="-122"/>
            </a:endParaRPr>
          </a:p>
        </p:txBody>
      </p:sp>
      <p:sp>
        <p:nvSpPr>
          <p:cNvPr id="9" name="任意多边形 8"/>
          <p:cNvSpPr/>
          <p:nvPr/>
        </p:nvSpPr>
        <p:spPr>
          <a:xfrm>
            <a:off x="5123007" y="2833993"/>
            <a:ext cx="1893603" cy="55232"/>
          </a:xfrm>
          <a:custGeom>
            <a:avLst/>
            <a:gdLst>
              <a:gd name="connsiteX0" fmla="*/ 0 w 2286000"/>
              <a:gd name="connsiteY0" fmla="*/ 238125 h 238125"/>
              <a:gd name="connsiteX1" fmla="*/ 1076325 w 2286000"/>
              <a:gd name="connsiteY1" fmla="*/ 0 h 238125"/>
              <a:gd name="connsiteX2" fmla="*/ 2286000 w 2286000"/>
              <a:gd name="connsiteY2" fmla="*/ 238125 h 238125"/>
              <a:gd name="connsiteX0-1" fmla="*/ 0 w 2286000"/>
              <a:gd name="connsiteY0-2" fmla="*/ 114300 h 114300"/>
              <a:gd name="connsiteX1-3" fmla="*/ 1076325 w 2286000"/>
              <a:gd name="connsiteY1-4" fmla="*/ 0 h 114300"/>
              <a:gd name="connsiteX2-5" fmla="*/ 2286000 w 2286000"/>
              <a:gd name="connsiteY2-6" fmla="*/ 114300 h 114300"/>
              <a:gd name="connsiteX0-7" fmla="*/ 0 w 2286000"/>
              <a:gd name="connsiteY0-8" fmla="*/ 114300 h 114300"/>
              <a:gd name="connsiteX1-9" fmla="*/ 1076325 w 2286000"/>
              <a:gd name="connsiteY1-10" fmla="*/ 0 h 114300"/>
              <a:gd name="connsiteX2-11" fmla="*/ 2286000 w 2286000"/>
              <a:gd name="connsiteY2-12" fmla="*/ 114300 h 114300"/>
              <a:gd name="connsiteX0-13" fmla="*/ 0 w 2286000"/>
              <a:gd name="connsiteY0-14" fmla="*/ 66675 h 66675"/>
              <a:gd name="connsiteX1-15" fmla="*/ 1076325 w 2286000"/>
              <a:gd name="connsiteY1-16" fmla="*/ 0 h 66675"/>
              <a:gd name="connsiteX2-17" fmla="*/ 2286000 w 2286000"/>
              <a:gd name="connsiteY2-18" fmla="*/ 66675 h 66675"/>
            </a:gdLst>
            <a:ahLst/>
            <a:cxnLst>
              <a:cxn ang="0">
                <a:pos x="connsiteX0-1" y="connsiteY0-2"/>
              </a:cxn>
              <a:cxn ang="0">
                <a:pos x="connsiteX1-3" y="connsiteY1-4"/>
              </a:cxn>
              <a:cxn ang="0">
                <a:pos x="connsiteX2-5" y="connsiteY2-6"/>
              </a:cxn>
            </a:cxnLst>
            <a:rect l="l" t="t" r="r" b="b"/>
            <a:pathLst>
              <a:path w="2286000" h="66675">
                <a:moveTo>
                  <a:pt x="0" y="66675"/>
                </a:moveTo>
                <a:cubicBezTo>
                  <a:pt x="358775" y="28575"/>
                  <a:pt x="663575" y="0"/>
                  <a:pt x="1076325" y="0"/>
                </a:cubicBezTo>
                <a:cubicBezTo>
                  <a:pt x="1489075" y="0"/>
                  <a:pt x="1882775" y="28575"/>
                  <a:pt x="2286000" y="66675"/>
                </a:cubicBezTo>
              </a:path>
            </a:pathLst>
          </a:custGeom>
          <a:no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7C7C7"/>
              </a:solidFill>
            </a:endParaRPr>
          </a:p>
        </p:txBody>
      </p:sp>
      <p:sp>
        <p:nvSpPr>
          <p:cNvPr id="10" name="椭圆 9"/>
          <p:cNvSpPr/>
          <p:nvPr/>
        </p:nvSpPr>
        <p:spPr>
          <a:xfrm>
            <a:off x="5109418" y="2867794"/>
            <a:ext cx="45719" cy="4571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椭圆 10"/>
          <p:cNvSpPr/>
          <p:nvPr/>
        </p:nvSpPr>
        <p:spPr>
          <a:xfrm>
            <a:off x="6995368" y="2865412"/>
            <a:ext cx="45719" cy="4571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2" name="文本框 11"/>
          <p:cNvSpPr txBox="1"/>
          <p:nvPr/>
        </p:nvSpPr>
        <p:spPr>
          <a:xfrm>
            <a:off x="4819650" y="2868671"/>
            <a:ext cx="2832100" cy="253916"/>
          </a:xfrm>
          <a:prstGeom prst="rect">
            <a:avLst/>
          </a:prstGeom>
          <a:noFill/>
        </p:spPr>
        <p:txBody>
          <a:bodyPr wrap="square" rtlCol="0">
            <a:spAutoFit/>
          </a:bodyPr>
          <a:lstStyle/>
          <a:p>
            <a:pPr algn="ctr"/>
            <a:r>
              <a:rPr lang="en-US" altLang="zh-CN" sz="1050" spc="2600" dirty="0" smtClean="0">
                <a:latin typeface="Bell MT" panose="02020503060305020303" pitchFamily="18" charset="0"/>
              </a:rPr>
              <a:t>FUTURE</a:t>
            </a:r>
            <a:endParaRPr lang="zh-CN" altLang="en-US" sz="1050" spc="2600" dirty="0">
              <a:latin typeface="Bell MT" panose="02020503060305020303" pitchFamily="18" charset="0"/>
            </a:endParaRPr>
          </a:p>
        </p:txBody>
      </p:sp>
      <p:sp>
        <p:nvSpPr>
          <p:cNvPr id="13" name="文本框 12"/>
          <p:cNvSpPr txBox="1"/>
          <p:nvPr/>
        </p:nvSpPr>
        <p:spPr>
          <a:xfrm>
            <a:off x="5402984" y="3110240"/>
            <a:ext cx="1328881" cy="461665"/>
          </a:xfrm>
          <a:prstGeom prst="rect">
            <a:avLst/>
          </a:prstGeom>
          <a:noFill/>
        </p:spPr>
        <p:txBody>
          <a:bodyPr wrap="square" rtlCol="0">
            <a:spAutoFit/>
          </a:bodyPr>
          <a:lstStyle/>
          <a:p>
            <a:pPr algn="ctr"/>
            <a:r>
              <a:rPr lang="en-US" altLang="zh-CN" sz="2400" spc="-170" dirty="0" smtClean="0">
                <a:solidFill>
                  <a:srgbClr val="1F1F1F"/>
                </a:solidFill>
                <a:latin typeface="Kozuka Mincho Pr6N H" panose="02020900000000000000" pitchFamily="18" charset="-128"/>
                <a:ea typeface="Kozuka Mincho Pr6N H" panose="02020900000000000000" pitchFamily="18" charset="-128"/>
                <a:cs typeface="David" panose="020E0502060401010101" pitchFamily="34" charset="-79"/>
              </a:rPr>
              <a:t>NO.3</a:t>
            </a:r>
            <a:endParaRPr lang="zh-CN" altLang="en-US" sz="2400" spc="-170" dirty="0">
              <a:solidFill>
                <a:srgbClr val="1F1F1F"/>
              </a:solidFill>
              <a:latin typeface="Kozuka Mincho Pr6N H" panose="02020900000000000000" pitchFamily="18" charset="-128"/>
              <a:ea typeface="Kozuka Mincho Pr6N H" panose="02020900000000000000" pitchFamily="18" charset="-128"/>
              <a:cs typeface="David" panose="020E0502060401010101" pitchFamily="34" charset="-79"/>
            </a:endParaRPr>
          </a:p>
        </p:txBody>
      </p:sp>
      <p:sp>
        <p:nvSpPr>
          <p:cNvPr id="14" name="文本框 13"/>
          <p:cNvSpPr txBox="1"/>
          <p:nvPr/>
        </p:nvSpPr>
        <p:spPr>
          <a:xfrm flipH="1">
            <a:off x="4902630" y="4194701"/>
            <a:ext cx="2386739" cy="398780"/>
          </a:xfrm>
          <a:prstGeom prst="rect">
            <a:avLst/>
          </a:prstGeom>
          <a:noFill/>
        </p:spPr>
        <p:txBody>
          <a:bodyPr wrap="square" rtlCol="0">
            <a:spAutoFit/>
          </a:bodyPr>
          <a:lstStyle/>
          <a:p>
            <a:pPr algn="ctr"/>
            <a:r>
              <a:rPr lang="zh-CN" altLang="en-US" sz="2000" spc="-170" dirty="0">
                <a:solidFill>
                  <a:srgbClr val="1F1F1F"/>
                </a:solidFill>
                <a:latin typeface="迷你简南宫" panose="02010609000101010101" pitchFamily="49" charset="-122"/>
                <a:ea typeface="迷你简南宫" panose="02010609000101010101" pitchFamily="49" charset="-122"/>
              </a:rPr>
              <a:t>关于开发</a:t>
            </a:r>
            <a:endParaRPr lang="zh-CN" altLang="en-US" sz="2000" spc="-170" dirty="0">
              <a:solidFill>
                <a:srgbClr val="1F1F1F"/>
              </a:solidFill>
              <a:latin typeface="迷你简南宫" panose="02010609000101010101" pitchFamily="49" charset="-122"/>
              <a:ea typeface="迷你简南宫" panose="02010609000101010101" pitchFamily="49" charset="-122"/>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50" presetClass="entr" presetSubtype="0" decel="100000" fill="hold" grpId="0" nodeType="withEffect">
                                  <p:stCondLst>
                                    <p:cond delay="1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1250" fill="hold"/>
                                        <p:tgtEl>
                                          <p:spTgt spid="8"/>
                                        </p:tgtEl>
                                        <p:attrNameLst>
                                          <p:attrName>ppt_w</p:attrName>
                                        </p:attrNameLst>
                                      </p:cBhvr>
                                      <p:tavLst>
                                        <p:tav tm="0">
                                          <p:val>
                                            <p:strVal val="#ppt_w+.3"/>
                                          </p:val>
                                        </p:tav>
                                        <p:tav tm="100000">
                                          <p:val>
                                            <p:strVal val="#ppt_w"/>
                                          </p:val>
                                        </p:tav>
                                      </p:tavLst>
                                    </p:anim>
                                    <p:anim calcmode="lin" valueType="num">
                                      <p:cBhvr>
                                        <p:cTn id="14" dur="1250" fill="hold"/>
                                        <p:tgtEl>
                                          <p:spTgt spid="8"/>
                                        </p:tgtEl>
                                        <p:attrNameLst>
                                          <p:attrName>ppt_h</p:attrName>
                                        </p:attrNameLst>
                                      </p:cBhvr>
                                      <p:tavLst>
                                        <p:tav tm="0">
                                          <p:val>
                                            <p:strVal val="#ppt_h"/>
                                          </p:val>
                                        </p:tav>
                                        <p:tav tm="100000">
                                          <p:val>
                                            <p:strVal val="#ppt_h"/>
                                          </p:val>
                                        </p:tav>
                                      </p:tavLst>
                                    </p:anim>
                                    <p:animEffect transition="in" filter="fade">
                                      <p:cBhvr>
                                        <p:cTn id="15" dur="1250"/>
                                        <p:tgtEl>
                                          <p:spTgt spid="8"/>
                                        </p:tgtEl>
                                      </p:cBhvr>
                                    </p:animEffect>
                                  </p:childTnLst>
                                </p:cTn>
                              </p:par>
                              <p:par>
                                <p:cTn id="16" presetID="50" presetClass="entr" presetSubtype="0" decel="100000" fill="hold" grpId="0" nodeType="withEffect">
                                  <p:stCondLst>
                                    <p:cond delay="750"/>
                                  </p:stCondLst>
                                  <p:childTnLst>
                                    <p:set>
                                      <p:cBhvr>
                                        <p:cTn id="17" dur="1" fill="hold">
                                          <p:stCondLst>
                                            <p:cond delay="0"/>
                                          </p:stCondLst>
                                        </p:cTn>
                                        <p:tgtEl>
                                          <p:spTgt spid="12"/>
                                        </p:tgtEl>
                                        <p:attrNameLst>
                                          <p:attrName>style.visibility</p:attrName>
                                        </p:attrNameLst>
                                      </p:cBhvr>
                                      <p:to>
                                        <p:strVal val="visible"/>
                                      </p:to>
                                    </p:set>
                                    <p:anim calcmode="lin" valueType="num">
                                      <p:cBhvr>
                                        <p:cTn id="18" dur="750" fill="hold"/>
                                        <p:tgtEl>
                                          <p:spTgt spid="12"/>
                                        </p:tgtEl>
                                        <p:attrNameLst>
                                          <p:attrName>ppt_w</p:attrName>
                                        </p:attrNameLst>
                                      </p:cBhvr>
                                      <p:tavLst>
                                        <p:tav tm="0">
                                          <p:val>
                                            <p:strVal val="#ppt_w+.3"/>
                                          </p:val>
                                        </p:tav>
                                        <p:tav tm="100000">
                                          <p:val>
                                            <p:strVal val="#ppt_w"/>
                                          </p:val>
                                        </p:tav>
                                      </p:tavLst>
                                    </p:anim>
                                    <p:anim calcmode="lin" valueType="num">
                                      <p:cBhvr>
                                        <p:cTn id="19" dur="750" fill="hold"/>
                                        <p:tgtEl>
                                          <p:spTgt spid="12"/>
                                        </p:tgtEl>
                                        <p:attrNameLst>
                                          <p:attrName>ppt_h</p:attrName>
                                        </p:attrNameLst>
                                      </p:cBhvr>
                                      <p:tavLst>
                                        <p:tav tm="0">
                                          <p:val>
                                            <p:strVal val="#ppt_h"/>
                                          </p:val>
                                        </p:tav>
                                        <p:tav tm="100000">
                                          <p:val>
                                            <p:strVal val="#ppt_h"/>
                                          </p:val>
                                        </p:tav>
                                      </p:tavLst>
                                    </p:anim>
                                    <p:animEffect transition="in" filter="fade">
                                      <p:cBhvr>
                                        <p:cTn id="20" dur="750"/>
                                        <p:tgtEl>
                                          <p:spTgt spid="12"/>
                                        </p:tgtEl>
                                      </p:cBhvr>
                                    </p:animEffect>
                                  </p:childTnLst>
                                </p:cTn>
                              </p:par>
                              <p:par>
                                <p:cTn id="21" presetID="10" presetClass="entr" presetSubtype="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250"/>
                                        <p:tgtEl>
                                          <p:spTgt spid="13"/>
                                        </p:tgtEl>
                                      </p:cBhvr>
                                    </p:animEffect>
                                  </p:childTnLst>
                                </p:cTn>
                              </p:par>
                              <p:par>
                                <p:cTn id="24" presetID="10" presetClass="entr" presetSubtype="0" fill="hold" nodeType="withEffect">
                                  <p:stCondLst>
                                    <p:cond delay="20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250"/>
                                        <p:tgtEl>
                                          <p:spTgt spid="5"/>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250"/>
                                        <p:tgtEl>
                                          <p:spTgt spid="14"/>
                                        </p:tgtEl>
                                      </p:cBhvr>
                                    </p:animEffect>
                                  </p:childTnLst>
                                </p:cTn>
                              </p:par>
                              <p:par>
                                <p:cTn id="30" presetID="16" presetClass="entr" presetSubtype="37" fill="hold" grpId="0" nodeType="withEffect">
                                  <p:stCondLst>
                                    <p:cond delay="500"/>
                                  </p:stCondLst>
                                  <p:childTnLst>
                                    <p:set>
                                      <p:cBhvr>
                                        <p:cTn id="31" dur="1" fill="hold">
                                          <p:stCondLst>
                                            <p:cond delay="0"/>
                                          </p:stCondLst>
                                        </p:cTn>
                                        <p:tgtEl>
                                          <p:spTgt spid="9"/>
                                        </p:tgtEl>
                                        <p:attrNameLst>
                                          <p:attrName>style.visibility</p:attrName>
                                        </p:attrNameLst>
                                      </p:cBhvr>
                                      <p:to>
                                        <p:strVal val="visible"/>
                                      </p:to>
                                    </p:set>
                                    <p:animEffect transition="in" filter="barn(outVertical)">
                                      <p:cBhvr>
                                        <p:cTn id="32" dur="1000"/>
                                        <p:tgtEl>
                                          <p:spTgt spid="9"/>
                                        </p:tgtEl>
                                      </p:cBhvr>
                                    </p:animEffect>
                                  </p:childTnLst>
                                </p:cTn>
                              </p:par>
                              <p:par>
                                <p:cTn id="33" presetID="22" presetClass="entr" presetSubtype="8" fill="hold" nodeType="withEffect">
                                  <p:stCondLst>
                                    <p:cond delay="250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3097160" y="-1140722"/>
            <a:ext cx="12192000" cy="6094827"/>
          </a:xfrm>
          <a:prstGeom prst="rect">
            <a:avLst/>
          </a:prstGeom>
        </p:spPr>
      </p:pic>
      <p:sp>
        <p:nvSpPr>
          <p:cNvPr id="8" name="矩形 7"/>
          <p:cNvSpPr/>
          <p:nvPr/>
        </p:nvSpPr>
        <p:spPr>
          <a:xfrm>
            <a:off x="-4561114" y="-3113314"/>
            <a:ext cx="2307771" cy="1894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descr="http://a.hiphotos.baidu.com/zhidao/pic/item/58ee3d6d55fbb2fb73dc69d64d4a20a44723dc7a.jpg"/>
          <p:cNvPicPr>
            <a:picLocks noChangeAspect="1" noChangeArrowheads="1"/>
          </p:cNvPicPr>
          <p:nvPr/>
        </p:nvPicPr>
        <p:blipFill rotWithShape="1">
          <a:blip r:embed="rId2">
            <a:extLst>
              <a:ext uri="{28A0092B-C50C-407E-A947-70E740481C1C}">
                <a14:useLocalDpi xmlns:a14="http://schemas.microsoft.com/office/drawing/2010/main" val="0"/>
              </a:ext>
            </a:extLst>
          </a:blip>
          <a:srcRect t="32918"/>
          <a:stretch>
            <a:fillRect/>
          </a:stretch>
        </p:blipFill>
        <p:spPr bwMode="auto">
          <a:xfrm>
            <a:off x="-228600" y="-1051699"/>
            <a:ext cx="5521114" cy="3744099"/>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6804" t="28333" r="89793" b="66778"/>
          <a:stretch>
            <a:fillRect/>
          </a:stretch>
        </p:blipFill>
        <p:spPr>
          <a:xfrm>
            <a:off x="3265496" y="1958864"/>
            <a:ext cx="263838" cy="259900"/>
          </a:xfrm>
          <a:prstGeom prst="rect">
            <a:avLst/>
          </a:prstGeom>
        </p:spPr>
      </p:pic>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2275" t="11111" r="94629" b="84375"/>
          <a:stretch>
            <a:fillRect/>
          </a:stretch>
        </p:blipFill>
        <p:spPr>
          <a:xfrm>
            <a:off x="4241002" y="1497535"/>
            <a:ext cx="188124" cy="188124"/>
          </a:xfrm>
          <a:prstGeom prst="rect">
            <a:avLst/>
          </a:pr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6804" t="28333" r="89793" b="66778"/>
          <a:stretch>
            <a:fillRect/>
          </a:stretch>
        </p:blipFill>
        <p:spPr>
          <a:xfrm>
            <a:off x="3396894" y="2678472"/>
            <a:ext cx="282494" cy="278276"/>
          </a:xfrm>
          <a:prstGeom prst="rect">
            <a:avLst/>
          </a:prstGeom>
        </p:spPr>
      </p:pic>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2275" t="11111" r="94629" b="84375"/>
          <a:stretch>
            <a:fillRect/>
          </a:stretch>
        </p:blipFill>
        <p:spPr>
          <a:xfrm rot="5561860">
            <a:off x="4023101" y="2003467"/>
            <a:ext cx="175224" cy="175224"/>
          </a:xfrm>
          <a:prstGeom prst="rect">
            <a:avLst/>
          </a:prstGeom>
        </p:spPr>
      </p:pic>
      <p:pic>
        <p:nvPicPr>
          <p:cNvPr id="18" name="图片 17"/>
          <p:cNvPicPr>
            <a:picLocks noChangeAspect="1"/>
          </p:cNvPicPr>
          <p:nvPr/>
        </p:nvPicPr>
        <p:blipFill rotWithShape="1">
          <a:blip r:embed="rId7" cstate="print">
            <a:extLst>
              <a:ext uri="{28A0092B-C50C-407E-A947-70E740481C1C}">
                <a14:useLocalDpi xmlns:a14="http://schemas.microsoft.com/office/drawing/2010/main" val="0"/>
              </a:ext>
            </a:extLst>
          </a:blip>
          <a:srcRect l="2275" t="11111" r="94629" b="84375"/>
          <a:stretch>
            <a:fillRect/>
          </a:stretch>
        </p:blipFill>
        <p:spPr>
          <a:xfrm rot="5561860">
            <a:off x="2544838" y="2597421"/>
            <a:ext cx="192914" cy="192914"/>
          </a:xfrm>
          <a:prstGeom prst="rect">
            <a:avLst/>
          </a:pr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2275" t="11111" r="94629" b="84375"/>
          <a:stretch>
            <a:fillRect/>
          </a:stretch>
        </p:blipFill>
        <p:spPr>
          <a:xfrm rot="8381078">
            <a:off x="3709093" y="1695096"/>
            <a:ext cx="238622" cy="238622"/>
          </a:xfrm>
          <a:prstGeom prst="rect">
            <a:avLst/>
          </a:prstGeom>
        </p:spPr>
      </p:pic>
      <p:pic>
        <p:nvPicPr>
          <p:cNvPr id="20" name="图片 19"/>
          <p:cNvPicPr>
            <a:picLocks noChangeAspect="1"/>
          </p:cNvPicPr>
          <p:nvPr/>
        </p:nvPicPr>
        <p:blipFill rotWithShape="1">
          <a:blip r:embed="rId9" cstate="print">
            <a:extLst>
              <a:ext uri="{28A0092B-C50C-407E-A947-70E740481C1C}">
                <a14:useLocalDpi xmlns:a14="http://schemas.microsoft.com/office/drawing/2010/main" val="0"/>
              </a:ext>
            </a:extLst>
          </a:blip>
          <a:srcRect l="2275" t="11111" r="94629" b="84375"/>
          <a:stretch>
            <a:fillRect/>
          </a:stretch>
        </p:blipFill>
        <p:spPr>
          <a:xfrm rot="11891887">
            <a:off x="4476924" y="1647754"/>
            <a:ext cx="217450" cy="217450"/>
          </a:xfrm>
          <a:prstGeom prst="rect">
            <a:avLst/>
          </a:prstGeom>
        </p:spPr>
      </p:pic>
      <p:pic>
        <p:nvPicPr>
          <p:cNvPr id="21" name="图片 20"/>
          <p:cNvPicPr>
            <a:picLocks noChangeAspect="1"/>
          </p:cNvPicPr>
          <p:nvPr/>
        </p:nvPicPr>
        <p:blipFill rotWithShape="1">
          <a:blip r:embed="rId10" cstate="print">
            <a:extLst>
              <a:ext uri="{28A0092B-C50C-407E-A947-70E740481C1C}">
                <a14:useLocalDpi xmlns:a14="http://schemas.microsoft.com/office/drawing/2010/main" val="0"/>
              </a:ext>
            </a:extLst>
          </a:blip>
          <a:srcRect l="6804" t="28333" r="89793" b="66778"/>
          <a:stretch>
            <a:fillRect/>
          </a:stretch>
        </p:blipFill>
        <p:spPr>
          <a:xfrm rot="17798848">
            <a:off x="3257960" y="2156201"/>
            <a:ext cx="296688" cy="292264"/>
          </a:xfrm>
          <a:prstGeom prst="rect">
            <a:avLst/>
          </a:prstGeom>
        </p:spPr>
      </p:pic>
      <p:pic>
        <p:nvPicPr>
          <p:cNvPr id="22" name="图片 21"/>
          <p:cNvPicPr>
            <a:picLocks noChangeAspect="1"/>
          </p:cNvPicPr>
          <p:nvPr/>
        </p:nvPicPr>
        <p:blipFill rotWithShape="1">
          <a:blip r:embed="rId11" cstate="print">
            <a:extLst>
              <a:ext uri="{28A0092B-C50C-407E-A947-70E740481C1C}">
                <a14:useLocalDpi xmlns:a14="http://schemas.microsoft.com/office/drawing/2010/main" val="0"/>
              </a:ext>
            </a:extLst>
          </a:blip>
          <a:srcRect l="2275" t="11111" r="94629" b="84375"/>
          <a:stretch>
            <a:fillRect/>
          </a:stretch>
        </p:blipFill>
        <p:spPr>
          <a:xfrm rot="8649157">
            <a:off x="4451895" y="1849671"/>
            <a:ext cx="155216" cy="155216"/>
          </a:xfrm>
          <a:prstGeom prst="rect">
            <a:avLst/>
          </a:prstGeom>
        </p:spPr>
      </p:pic>
      <p:pic>
        <p:nvPicPr>
          <p:cNvPr id="23" name="图片 22"/>
          <p:cNvPicPr>
            <a:picLocks noChangeAspect="1"/>
          </p:cNvPicPr>
          <p:nvPr/>
        </p:nvPicPr>
        <p:blipFill rotWithShape="1">
          <a:blip r:embed="rId9" cstate="print">
            <a:extLst>
              <a:ext uri="{28A0092B-C50C-407E-A947-70E740481C1C}">
                <a14:useLocalDpi xmlns:a14="http://schemas.microsoft.com/office/drawing/2010/main" val="0"/>
              </a:ext>
            </a:extLst>
          </a:blip>
          <a:srcRect l="2275" t="11111" r="94629" b="84375"/>
          <a:stretch>
            <a:fillRect/>
          </a:stretch>
        </p:blipFill>
        <p:spPr>
          <a:xfrm rot="8327230">
            <a:off x="4857924" y="1098478"/>
            <a:ext cx="217450" cy="217450"/>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6804" t="28333" r="89793" b="66778"/>
          <a:stretch>
            <a:fillRect/>
          </a:stretch>
        </p:blipFill>
        <p:spPr>
          <a:xfrm>
            <a:off x="3316297" y="1889014"/>
            <a:ext cx="263838" cy="259900"/>
          </a:xfrm>
          <a:prstGeom prst="rect">
            <a:avLst/>
          </a:prstGeom>
        </p:spPr>
      </p:pic>
      <p:pic>
        <p:nvPicPr>
          <p:cNvPr id="25" name="图片 24"/>
          <p:cNvPicPr>
            <a:picLocks noChangeAspect="1"/>
          </p:cNvPicPr>
          <p:nvPr/>
        </p:nvPicPr>
        <p:blipFill rotWithShape="1">
          <a:blip r:embed="rId12" cstate="print">
            <a:extLst>
              <a:ext uri="{28A0092B-C50C-407E-A947-70E740481C1C}">
                <a14:useLocalDpi xmlns:a14="http://schemas.microsoft.com/office/drawing/2010/main" val="0"/>
              </a:ext>
            </a:extLst>
          </a:blip>
          <a:srcRect l="2275" t="11111" r="94629" b="84375"/>
          <a:stretch>
            <a:fillRect/>
          </a:stretch>
        </p:blipFill>
        <p:spPr>
          <a:xfrm>
            <a:off x="4720428" y="1091929"/>
            <a:ext cx="191565" cy="191565"/>
          </a:xfrm>
          <a:prstGeom prst="rect">
            <a:avLst/>
          </a:prstGeom>
        </p:spPr>
      </p:pic>
      <p:pic>
        <p:nvPicPr>
          <p:cNvPr id="26" name="图片 25"/>
          <p:cNvPicPr>
            <a:picLocks noChangeAspect="1"/>
          </p:cNvPicPr>
          <p:nvPr/>
        </p:nvPicPr>
        <p:blipFill rotWithShape="1">
          <a:blip r:embed="rId5" cstate="print">
            <a:extLst>
              <a:ext uri="{28A0092B-C50C-407E-A947-70E740481C1C}">
                <a14:useLocalDpi xmlns:a14="http://schemas.microsoft.com/office/drawing/2010/main" val="0"/>
              </a:ext>
            </a:extLst>
          </a:blip>
          <a:srcRect l="6804" t="28333" r="89793" b="66778"/>
          <a:stretch>
            <a:fillRect/>
          </a:stretch>
        </p:blipFill>
        <p:spPr>
          <a:xfrm>
            <a:off x="3447695" y="2608622"/>
            <a:ext cx="282494" cy="278276"/>
          </a:xfrm>
          <a:prstGeom prst="rect">
            <a:avLst/>
          </a:prstGeom>
        </p:spPr>
      </p:pic>
      <p:pic>
        <p:nvPicPr>
          <p:cNvPr id="27" name="图片 26"/>
          <p:cNvPicPr>
            <a:picLocks noChangeAspect="1"/>
          </p:cNvPicPr>
          <p:nvPr/>
        </p:nvPicPr>
        <p:blipFill rotWithShape="1">
          <a:blip r:embed="rId6" cstate="print">
            <a:extLst>
              <a:ext uri="{28A0092B-C50C-407E-A947-70E740481C1C}">
                <a14:useLocalDpi xmlns:a14="http://schemas.microsoft.com/office/drawing/2010/main" val="0"/>
              </a:ext>
            </a:extLst>
          </a:blip>
          <a:srcRect l="2275" t="11111" r="94629" b="84375"/>
          <a:stretch>
            <a:fillRect/>
          </a:stretch>
        </p:blipFill>
        <p:spPr>
          <a:xfrm rot="5561860">
            <a:off x="4092952" y="1895516"/>
            <a:ext cx="175224" cy="175224"/>
          </a:xfrm>
          <a:prstGeom prst="rect">
            <a:avLst/>
          </a:prstGeom>
        </p:spPr>
      </p:pic>
      <p:pic>
        <p:nvPicPr>
          <p:cNvPr id="29" name="图片 28"/>
          <p:cNvPicPr>
            <a:picLocks noChangeAspect="1"/>
          </p:cNvPicPr>
          <p:nvPr/>
        </p:nvPicPr>
        <p:blipFill rotWithShape="1">
          <a:blip r:embed="rId8" cstate="print">
            <a:extLst>
              <a:ext uri="{28A0092B-C50C-407E-A947-70E740481C1C}">
                <a14:useLocalDpi xmlns:a14="http://schemas.microsoft.com/office/drawing/2010/main" val="0"/>
              </a:ext>
            </a:extLst>
          </a:blip>
          <a:srcRect l="2275" t="11111" r="94629" b="84375"/>
          <a:stretch>
            <a:fillRect/>
          </a:stretch>
        </p:blipFill>
        <p:spPr>
          <a:xfrm rot="8381078">
            <a:off x="3759894" y="1625246"/>
            <a:ext cx="238622" cy="238622"/>
          </a:xfrm>
          <a:prstGeom prst="rect">
            <a:avLst/>
          </a:prstGeom>
        </p:spPr>
      </p:pic>
      <p:pic>
        <p:nvPicPr>
          <p:cNvPr id="30" name="图片 29"/>
          <p:cNvPicPr>
            <a:picLocks noChangeAspect="1"/>
          </p:cNvPicPr>
          <p:nvPr/>
        </p:nvPicPr>
        <p:blipFill rotWithShape="1">
          <a:blip r:embed="rId13" cstate="print">
            <a:extLst>
              <a:ext uri="{28A0092B-C50C-407E-A947-70E740481C1C}">
                <a14:useLocalDpi xmlns:a14="http://schemas.microsoft.com/office/drawing/2010/main" val="0"/>
              </a:ext>
            </a:extLst>
          </a:blip>
          <a:srcRect l="2275" t="11111" r="94629" b="84375"/>
          <a:stretch>
            <a:fillRect/>
          </a:stretch>
        </p:blipFill>
        <p:spPr>
          <a:xfrm rot="15415557">
            <a:off x="4533921" y="1631972"/>
            <a:ext cx="168303" cy="168303"/>
          </a:xfrm>
          <a:prstGeom prst="rect">
            <a:avLst/>
          </a:prstGeom>
        </p:spPr>
      </p:pic>
      <p:pic>
        <p:nvPicPr>
          <p:cNvPr id="31" name="图片 30"/>
          <p:cNvPicPr>
            <a:picLocks noChangeAspect="1"/>
          </p:cNvPicPr>
          <p:nvPr/>
        </p:nvPicPr>
        <p:blipFill rotWithShape="1">
          <a:blip r:embed="rId10" cstate="print">
            <a:extLst>
              <a:ext uri="{28A0092B-C50C-407E-A947-70E740481C1C}">
                <a14:useLocalDpi xmlns:a14="http://schemas.microsoft.com/office/drawing/2010/main" val="0"/>
              </a:ext>
            </a:extLst>
          </a:blip>
          <a:srcRect l="6804" t="28333" r="89793" b="66778"/>
          <a:stretch>
            <a:fillRect/>
          </a:stretch>
        </p:blipFill>
        <p:spPr>
          <a:xfrm rot="17798848">
            <a:off x="3308761" y="2086351"/>
            <a:ext cx="296688" cy="292264"/>
          </a:xfrm>
          <a:prstGeom prst="rect">
            <a:avLst/>
          </a:prstGeom>
        </p:spPr>
      </p:pic>
      <p:pic>
        <p:nvPicPr>
          <p:cNvPr id="32" name="图片 31"/>
          <p:cNvPicPr>
            <a:picLocks noChangeAspect="1"/>
          </p:cNvPicPr>
          <p:nvPr/>
        </p:nvPicPr>
        <p:blipFill rotWithShape="1">
          <a:blip r:embed="rId14" cstate="print">
            <a:extLst>
              <a:ext uri="{28A0092B-C50C-407E-A947-70E740481C1C}">
                <a14:useLocalDpi xmlns:a14="http://schemas.microsoft.com/office/drawing/2010/main" val="0"/>
              </a:ext>
            </a:extLst>
          </a:blip>
          <a:srcRect l="2275" t="11111" r="94629" b="84375"/>
          <a:stretch>
            <a:fillRect/>
          </a:stretch>
        </p:blipFill>
        <p:spPr>
          <a:xfrm rot="9007946">
            <a:off x="4331071" y="1680967"/>
            <a:ext cx="175057" cy="175057"/>
          </a:xfrm>
          <a:prstGeom prst="rect">
            <a:avLst/>
          </a:prstGeom>
        </p:spPr>
      </p:pic>
      <p:pic>
        <p:nvPicPr>
          <p:cNvPr id="40" name="图片 39"/>
          <p:cNvPicPr>
            <a:picLocks noChangeAspect="1"/>
          </p:cNvPicPr>
          <p:nvPr/>
        </p:nvPicPr>
        <p:blipFill rotWithShape="1">
          <a:blip r:embed="rId15" cstate="print">
            <a:extLst>
              <a:ext uri="{28A0092B-C50C-407E-A947-70E740481C1C}">
                <a14:useLocalDpi xmlns:a14="http://schemas.microsoft.com/office/drawing/2010/main" val="0"/>
              </a:ext>
            </a:extLst>
          </a:blip>
          <a:srcRect l="64153" t="38730" b="27936"/>
          <a:stretch>
            <a:fillRect/>
          </a:stretch>
        </p:blipFill>
        <p:spPr>
          <a:xfrm>
            <a:off x="8817168" y="3608616"/>
            <a:ext cx="3584382" cy="2286000"/>
          </a:xfrm>
          <a:prstGeom prst="rect">
            <a:avLst/>
          </a:prstGeom>
        </p:spPr>
      </p:pic>
      <p:grpSp>
        <p:nvGrpSpPr>
          <p:cNvPr id="49" name="组合 48"/>
          <p:cNvGrpSpPr/>
          <p:nvPr/>
        </p:nvGrpSpPr>
        <p:grpSpPr>
          <a:xfrm>
            <a:off x="7818681" y="2293606"/>
            <a:ext cx="276999" cy="398778"/>
            <a:chOff x="9259337" y="2380234"/>
            <a:chExt cx="444084" cy="639328"/>
          </a:xfrm>
        </p:grpSpPr>
        <p:pic>
          <p:nvPicPr>
            <p:cNvPr id="48" name="图片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20667" y="2403361"/>
              <a:ext cx="304800" cy="304800"/>
            </a:xfrm>
            <a:prstGeom prst="rect">
              <a:avLst/>
            </a:prstGeom>
          </p:spPr>
        </p:pic>
        <p:sp>
          <p:nvSpPr>
            <p:cNvPr id="47" name="文本框 46"/>
            <p:cNvSpPr txBox="1"/>
            <p:nvPr/>
          </p:nvSpPr>
          <p:spPr>
            <a:xfrm>
              <a:off x="9259337" y="2380234"/>
              <a:ext cx="444084" cy="639328"/>
            </a:xfrm>
            <a:prstGeom prst="rect">
              <a:avLst/>
            </a:prstGeom>
            <a:noFill/>
          </p:spPr>
          <p:txBody>
            <a:bodyPr vert="eaVert" wrap="square" rtlCol="0">
              <a:spAutoFit/>
            </a:bodyPr>
            <a:lstStyle/>
            <a:p>
              <a:r>
                <a:rPr lang="zh-CN" altLang="en-US" sz="600" dirty="0" smtClean="0">
                  <a:solidFill>
                    <a:schemeClr val="bg1"/>
                  </a:solidFill>
                  <a:latin typeface="迷你简南宫" panose="02010609000101010101" pitchFamily="49" charset="-122"/>
                  <a:ea typeface="迷你简南宫" panose="02010609000101010101" pitchFamily="49" charset="-122"/>
                </a:rPr>
                <a:t>不二</a:t>
              </a:r>
              <a:endParaRPr lang="zh-CN" altLang="en-US" sz="600" dirty="0">
                <a:solidFill>
                  <a:schemeClr val="bg1"/>
                </a:solidFill>
                <a:latin typeface="迷你简南宫" panose="02010609000101010101" pitchFamily="49" charset="-122"/>
                <a:ea typeface="迷你简南宫" panose="02010609000101010101" pitchFamily="49" charset="-122"/>
              </a:endParaRPr>
            </a:p>
          </p:txBody>
        </p:sp>
      </p:grpSp>
      <p:pic>
        <p:nvPicPr>
          <p:cNvPr id="50" name="图片 49"/>
          <p:cNvPicPr>
            <a:picLocks noChangeAspect="1"/>
          </p:cNvPicPr>
          <p:nvPr/>
        </p:nvPicPr>
        <p:blipFill rotWithShape="1">
          <a:blip r:embed="rId17" cstate="print">
            <a:extLst>
              <a:ext uri="{28A0092B-C50C-407E-A947-70E740481C1C}">
                <a14:useLocalDpi xmlns:a14="http://schemas.microsoft.com/office/drawing/2010/main" val="0"/>
              </a:ext>
            </a:extLst>
          </a:blip>
          <a:srcRect l="22427" t="76508" r="49237"/>
          <a:stretch>
            <a:fillRect/>
          </a:stretch>
        </p:blipFill>
        <p:spPr>
          <a:xfrm>
            <a:off x="7813114" y="5417730"/>
            <a:ext cx="1158194" cy="658586"/>
          </a:xfrm>
          <a:prstGeom prst="rect">
            <a:avLst/>
          </a:prstGeom>
        </p:spPr>
      </p:pic>
      <p:grpSp>
        <p:nvGrpSpPr>
          <p:cNvPr id="67" name="组合 66"/>
          <p:cNvGrpSpPr/>
          <p:nvPr/>
        </p:nvGrpSpPr>
        <p:grpSpPr>
          <a:xfrm>
            <a:off x="254910" y="5492749"/>
            <a:ext cx="7653792" cy="1365251"/>
            <a:chOff x="254910" y="5492749"/>
            <a:chExt cx="7653792" cy="1365251"/>
          </a:xfrm>
        </p:grpSpPr>
        <p:pic>
          <p:nvPicPr>
            <p:cNvPr id="38" name="图片 37"/>
            <p:cNvPicPr>
              <a:picLocks noChangeAspect="1"/>
            </p:cNvPicPr>
            <p:nvPr/>
          </p:nvPicPr>
          <p:blipFill rotWithShape="1">
            <a:blip r:embed="rId18" cstate="print">
              <a:extLst>
                <a:ext uri="{28A0092B-C50C-407E-A947-70E740481C1C}">
                  <a14:useLocalDpi xmlns:a14="http://schemas.microsoft.com/office/drawing/2010/main" val="0"/>
                </a:ext>
              </a:extLst>
            </a:blip>
            <a:srcRect l="18901" t="48598" r="29533" b="27619"/>
            <a:stretch>
              <a:fillRect/>
            </a:stretch>
          </p:blipFill>
          <p:spPr>
            <a:xfrm rot="21279878">
              <a:off x="254910" y="5847184"/>
              <a:ext cx="2971800" cy="940058"/>
            </a:xfrm>
            <a:prstGeom prst="rect">
              <a:avLst/>
            </a:prstGeom>
          </p:spPr>
        </p:pic>
        <p:grpSp>
          <p:nvGrpSpPr>
            <p:cNvPr id="66" name="组合 65"/>
            <p:cNvGrpSpPr/>
            <p:nvPr/>
          </p:nvGrpSpPr>
          <p:grpSpPr>
            <a:xfrm>
              <a:off x="1339639" y="5492749"/>
              <a:ext cx="6569063" cy="1365251"/>
              <a:chOff x="1339639" y="5492749"/>
              <a:chExt cx="6569063" cy="1365251"/>
            </a:xfrm>
          </p:grpSpPr>
          <p:pic>
            <p:nvPicPr>
              <p:cNvPr id="41" name="图片 40"/>
              <p:cNvPicPr>
                <a:picLocks noChangeAspect="1"/>
              </p:cNvPicPr>
              <p:nvPr/>
            </p:nvPicPr>
            <p:blipFill rotWithShape="1">
              <a:blip r:embed="rId19" cstate="print">
                <a:extLst>
                  <a:ext uri="{28A0092B-C50C-407E-A947-70E740481C1C}">
                    <a14:useLocalDpi xmlns:a14="http://schemas.microsoft.com/office/drawing/2010/main" val="0"/>
                  </a:ext>
                </a:extLst>
              </a:blip>
              <a:srcRect l="19081" t="61905" r="46735" b="19365"/>
              <a:stretch>
                <a:fillRect/>
              </a:stretch>
            </p:blipFill>
            <p:spPr>
              <a:xfrm>
                <a:off x="2685143" y="5492749"/>
                <a:ext cx="3418114" cy="1284514"/>
              </a:xfrm>
              <a:prstGeom prst="rect">
                <a:avLst/>
              </a:prstGeom>
            </p:spPr>
          </p:pic>
          <p:pic>
            <p:nvPicPr>
              <p:cNvPr id="42" name="图片 41"/>
              <p:cNvPicPr>
                <a:picLocks noChangeAspect="1"/>
              </p:cNvPicPr>
              <p:nvPr/>
            </p:nvPicPr>
            <p:blipFill rotWithShape="1">
              <a:blip r:embed="rId20" cstate="print">
                <a:extLst>
                  <a:ext uri="{28A0092B-C50C-407E-A947-70E740481C1C}">
                    <a14:useLocalDpi xmlns:a14="http://schemas.microsoft.com/office/drawing/2010/main" val="0"/>
                  </a:ext>
                </a:extLst>
              </a:blip>
              <a:srcRect l="51960" t="62858" r="17122" b="18729"/>
              <a:stretch>
                <a:fillRect/>
              </a:stretch>
            </p:blipFill>
            <p:spPr>
              <a:xfrm>
                <a:off x="4817158" y="5595256"/>
                <a:ext cx="3091544" cy="1262744"/>
              </a:xfrm>
              <a:prstGeom prst="rect">
                <a:avLst/>
              </a:prstGeom>
            </p:spPr>
          </p:pic>
          <p:pic>
            <p:nvPicPr>
              <p:cNvPr id="65" name="图片 64"/>
              <p:cNvPicPr>
                <a:picLocks noChangeAspect="1"/>
              </p:cNvPicPr>
              <p:nvPr/>
            </p:nvPicPr>
            <p:blipFill rotWithShape="1">
              <a:blip r:embed="rId21" cstate="print">
                <a:extLst>
                  <a:ext uri="{28A0092B-C50C-407E-A947-70E740481C1C}">
                    <a14:useLocalDpi xmlns:a14="http://schemas.microsoft.com/office/drawing/2010/main" val="0"/>
                  </a:ext>
                </a:extLst>
              </a:blip>
              <a:srcRect l="18901" t="48598" r="29533" b="27619"/>
              <a:stretch>
                <a:fillRect/>
              </a:stretch>
            </p:blipFill>
            <p:spPr>
              <a:xfrm rot="320122" flipH="1">
                <a:off x="1339639" y="5851768"/>
                <a:ext cx="2580342" cy="816230"/>
              </a:xfrm>
              <a:prstGeom prst="rect">
                <a:avLst/>
              </a:prstGeom>
            </p:spPr>
          </p:pic>
        </p:grpSp>
      </p:grpSp>
      <p:sp>
        <p:nvSpPr>
          <p:cNvPr id="2" name="文本框 1"/>
          <p:cNvSpPr txBox="1"/>
          <p:nvPr/>
        </p:nvSpPr>
        <p:spPr>
          <a:xfrm>
            <a:off x="6826885" y="628015"/>
            <a:ext cx="5947410" cy="58356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队内分工</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7" name="文本框 6"/>
          <p:cNvSpPr txBox="1"/>
          <p:nvPr/>
        </p:nvSpPr>
        <p:spPr>
          <a:xfrm flipH="1">
            <a:off x="2198370" y="2787015"/>
            <a:ext cx="8329295" cy="3107690"/>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后端：浩男、斯彬、晓东（三人分别管理</a:t>
            </a:r>
            <a:r>
              <a:rPr lang="en-US" altLang="zh-CN" sz="2800" spc="-170" dirty="0" smtClean="0">
                <a:solidFill>
                  <a:srgbClr val="1F1F1F"/>
                </a:solidFill>
                <a:latin typeface="迷你简南宫" panose="02010609000101010101" pitchFamily="49" charset="-122"/>
                <a:ea typeface="迷你简南宫" panose="02010609000101010101" pitchFamily="49" charset="-122"/>
              </a:rPr>
              <a:t>spring</a:t>
            </a:r>
            <a:r>
              <a:rPr lang="zh-CN" altLang="en-US" sz="2800" spc="-170" dirty="0" smtClean="0">
                <a:solidFill>
                  <a:srgbClr val="1F1F1F"/>
                </a:solidFill>
                <a:latin typeface="迷你简南宫" panose="02010609000101010101" pitchFamily="49" charset="-122"/>
                <a:ea typeface="迷你简南宫" panose="02010609000101010101" pitchFamily="49" charset="-122"/>
              </a:rPr>
              <a:t>的接口、</a:t>
            </a:r>
            <a:r>
              <a:rPr lang="en-US" altLang="zh-CN" sz="2800" spc="-170" dirty="0" smtClean="0">
                <a:solidFill>
                  <a:srgbClr val="1F1F1F"/>
                </a:solidFill>
                <a:latin typeface="迷你简南宫" panose="02010609000101010101" pitchFamily="49" charset="-122"/>
                <a:ea typeface="迷你简南宫" panose="02010609000101010101" pitchFamily="49" charset="-122"/>
              </a:rPr>
              <a:t>web</a:t>
            </a:r>
            <a:r>
              <a:rPr lang="zh-CN" altLang="en-US" sz="2800" spc="-170" dirty="0" smtClean="0">
                <a:solidFill>
                  <a:srgbClr val="1F1F1F"/>
                </a:solidFill>
                <a:latin typeface="迷你简南宫" panose="02010609000101010101" pitchFamily="49" charset="-122"/>
                <a:ea typeface="迷你简南宫" panose="02010609000101010101" pitchFamily="49" charset="-122"/>
              </a:rPr>
              <a:t>爬虫、以及数据库设计</a:t>
            </a:r>
            <a:r>
              <a:rPr lang="zh-CN" altLang="en-US" sz="2800" spc="-170" dirty="0" smtClean="0">
                <a:solidFill>
                  <a:srgbClr val="1F1F1F"/>
                </a:solidFill>
                <a:latin typeface="迷你简南宫" panose="02010609000101010101" pitchFamily="49" charset="-122"/>
                <a:ea typeface="迷你简南宫" panose="02010609000101010101" pitchFamily="49" charset="-122"/>
              </a:rPr>
              <a:t>）</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a:p>
            <a:pPr algn="l"/>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前端：伟行</a:t>
            </a:r>
            <a:r>
              <a:rPr lang="en-US" altLang="zh-CN" sz="2800" spc="-170" dirty="0" smtClean="0">
                <a:solidFill>
                  <a:srgbClr val="1F1F1F"/>
                </a:solidFill>
                <a:latin typeface="迷你简南宫" panose="02010609000101010101" pitchFamily="49" charset="-122"/>
                <a:ea typeface="迷你简南宫" panose="02010609000101010101" pitchFamily="49" charset="-122"/>
              </a:rPr>
              <a:t>or</a:t>
            </a:r>
            <a:r>
              <a:rPr lang="zh-CN" altLang="en-US" sz="2800" spc="-170" dirty="0" smtClean="0">
                <a:solidFill>
                  <a:srgbClr val="1F1F1F"/>
                </a:solidFill>
                <a:latin typeface="迷你简南宫" panose="02010609000101010101" pitchFamily="49" charset="-122"/>
                <a:ea typeface="迷你简南宫" panose="02010609000101010101" pitchFamily="49" charset="-122"/>
              </a:rPr>
              <a:t>肃南（二人</a:t>
            </a:r>
            <a:r>
              <a:rPr lang="en-US" altLang="zh-CN" sz="2800" spc="-170" dirty="0" smtClean="0">
                <a:solidFill>
                  <a:srgbClr val="1F1F1F"/>
                </a:solidFill>
                <a:latin typeface="迷你简南宫" panose="02010609000101010101" pitchFamily="49" charset="-122"/>
                <a:ea typeface="迷你简南宫" panose="02010609000101010101" pitchFamily="49" charset="-122"/>
              </a:rPr>
              <a:t>web</a:t>
            </a:r>
            <a:r>
              <a:rPr lang="zh-CN" altLang="en-US" sz="2800" spc="-170" dirty="0" smtClean="0">
                <a:solidFill>
                  <a:srgbClr val="1F1F1F"/>
                </a:solidFill>
                <a:latin typeface="迷你简南宫" panose="02010609000101010101" pitchFamily="49" charset="-122"/>
                <a:ea typeface="迷你简南宫" panose="02010609000101010101" pitchFamily="49" charset="-122"/>
              </a:rPr>
              <a:t>前台和后台一人一个），家泽</a:t>
            </a:r>
            <a:r>
              <a:rPr lang="en-US" altLang="zh-CN" sz="2800" spc="-170" dirty="0" smtClean="0">
                <a:solidFill>
                  <a:srgbClr val="1F1F1F"/>
                </a:solidFill>
                <a:latin typeface="迷你简南宫" panose="02010609000101010101" pitchFamily="49" charset="-122"/>
                <a:ea typeface="迷你简南宫" panose="02010609000101010101" pitchFamily="49" charset="-122"/>
              </a:rPr>
              <a:t>Android</a:t>
            </a:r>
            <a:r>
              <a:rPr lang="zh-CN" altLang="en-US" sz="2800" spc="-170" dirty="0" smtClean="0">
                <a:solidFill>
                  <a:srgbClr val="1F1F1F"/>
                </a:solidFill>
                <a:latin typeface="迷你简南宫" panose="02010609000101010101" pitchFamily="49" charset="-122"/>
                <a:ea typeface="迷你简南宫" panose="02010609000101010101" pitchFamily="49" charset="-122"/>
              </a:rPr>
              <a:t>前端</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a:p>
            <a:pPr algn="l"/>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文档+推广：志勇、关哥+全体成员</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decel="13000" fill="hold" nodeType="withEffect">
                                  <p:stCondLst>
                                    <p:cond delay="0"/>
                                  </p:stCondLst>
                                  <p:childTnLst>
                                    <p:animMotion origin="layout" path="M 1.25E-6 -4.44444E-6 C 0.13008 0.23218 0.22773 0.30024 0.39323 0.41065 C 0.55859 0.5213 0.82708 0.58727 0.99375 0.66297 C 1.16029 0.73912 1.29609 0.89098 1.30078 0.94237 " pathEditMode="relative" rAng="0" ptsTypes="AAAA">
                                      <p:cBhvr>
                                        <p:cTn id="6" dur="6250" fill="hold"/>
                                        <p:tgtEl>
                                          <p:spTgt spid="15"/>
                                        </p:tgtEl>
                                        <p:attrNameLst>
                                          <p:attrName>ppt_x</p:attrName>
                                          <p:attrName>ppt_y</p:attrName>
                                        </p:attrNameLst>
                                      </p:cBhvr>
                                      <p:rCtr x="65039" y="47106"/>
                                    </p:animMotion>
                                  </p:childTnLst>
                                </p:cTn>
                              </p:par>
                              <p:par>
                                <p:cTn id="7" presetID="8" presetClass="emph" presetSubtype="0" repeatCount="indefinite" fill="hold" nodeType="withEffect">
                                  <p:stCondLst>
                                    <p:cond delay="0"/>
                                  </p:stCondLst>
                                  <p:childTnLst>
                                    <p:animRot by="21600000">
                                      <p:cBhvr>
                                        <p:cTn id="8" dur="1500" fill="hold"/>
                                        <p:tgtEl>
                                          <p:spTgt spid="15"/>
                                        </p:tgtEl>
                                        <p:attrNameLst>
                                          <p:attrName>r</p:attrName>
                                        </p:attrNameLst>
                                      </p:cBhvr>
                                    </p:animRot>
                                  </p:childTnLst>
                                </p:cTn>
                              </p:par>
                              <p:par>
                                <p:cTn id="9" presetID="0" presetClass="path" presetSubtype="0" repeatCount="indefinite" decel="13000" fill="hold" nodeType="withEffect">
                                  <p:stCondLst>
                                    <p:cond delay="1250"/>
                                  </p:stCondLst>
                                  <p:childTnLst>
                                    <p:animMotion origin="layout" path="M 4.16667E-6 3.7037E-7 C 0.13007 0.23241 0.29987 0.34815 0.45612 0.44352 C 0.6125 0.53866 0.80234 0.55532 0.93763 0.57106 C 1.07265 0.5875 1.29609 0.69792 1.30078 0.74884 " pathEditMode="relative" rAng="0" ptsTypes="AAAA">
                                      <p:cBhvr>
                                        <p:cTn id="10" dur="5500" fill="hold"/>
                                        <p:tgtEl>
                                          <p:spTgt spid="14"/>
                                        </p:tgtEl>
                                        <p:attrNameLst>
                                          <p:attrName>ppt_x</p:attrName>
                                          <p:attrName>ppt_y</p:attrName>
                                        </p:attrNameLst>
                                      </p:cBhvr>
                                      <p:rCtr x="65039" y="37431"/>
                                    </p:animMotion>
                                  </p:childTnLst>
                                </p:cTn>
                              </p:par>
                              <p:par>
                                <p:cTn id="11" presetID="8" presetClass="emph" presetSubtype="0" repeatCount="indefinite" fill="hold" nodeType="withEffect">
                                  <p:stCondLst>
                                    <p:cond delay="1250"/>
                                  </p:stCondLst>
                                  <p:childTnLst>
                                    <p:animRot by="21600000">
                                      <p:cBhvr>
                                        <p:cTn id="12" dur="1500" fill="hold"/>
                                        <p:tgtEl>
                                          <p:spTgt spid="14"/>
                                        </p:tgtEl>
                                        <p:attrNameLst>
                                          <p:attrName>r</p:attrName>
                                        </p:attrNameLst>
                                      </p:cBhvr>
                                    </p:animRot>
                                  </p:childTnLst>
                                </p:cTn>
                              </p:par>
                              <p:par>
                                <p:cTn id="13" presetID="0" presetClass="path" presetSubtype="0" repeatCount="indefinite" decel="13000" fill="hold" nodeType="withEffect">
                                  <p:stCondLst>
                                    <p:cond delay="250"/>
                                  </p:stCondLst>
                                  <p:childTnLst>
                                    <p:animMotion origin="layout" path="M 6.25E-7 -1.11111E-6 C 0.13008 0.23218 0.22773 0.30023 0.39323 0.41065 C 0.55859 0.5213 0.82708 0.58727 0.99375 0.66296 C 1.16029 0.73935 1.29609 0.89097 1.30078 0.94236 " pathEditMode="relative" rAng="0" ptsTypes="AAAA">
                                      <p:cBhvr>
                                        <p:cTn id="14" dur="4500" fill="hold"/>
                                        <p:tgtEl>
                                          <p:spTgt spid="17"/>
                                        </p:tgtEl>
                                        <p:attrNameLst>
                                          <p:attrName>ppt_x</p:attrName>
                                          <p:attrName>ppt_y</p:attrName>
                                        </p:attrNameLst>
                                      </p:cBhvr>
                                      <p:rCtr x="65039" y="47106"/>
                                    </p:animMotion>
                                  </p:childTnLst>
                                </p:cTn>
                              </p:par>
                              <p:par>
                                <p:cTn id="15" presetID="8" presetClass="emph" presetSubtype="0" repeatCount="indefinite" fill="hold" nodeType="withEffect">
                                  <p:stCondLst>
                                    <p:cond delay="250"/>
                                  </p:stCondLst>
                                  <p:childTnLst>
                                    <p:animRot by="21600000">
                                      <p:cBhvr>
                                        <p:cTn id="16" dur="1500" fill="hold"/>
                                        <p:tgtEl>
                                          <p:spTgt spid="17"/>
                                        </p:tgtEl>
                                        <p:attrNameLst>
                                          <p:attrName>r</p:attrName>
                                        </p:attrNameLst>
                                      </p:cBhvr>
                                    </p:animRot>
                                  </p:childTnLst>
                                </p:cTn>
                              </p:par>
                              <p:par>
                                <p:cTn id="17" presetID="0" presetClass="path" presetSubtype="0" repeatCount="indefinite" decel="13000" fill="hold" nodeType="withEffect">
                                  <p:stCondLst>
                                    <p:cond delay="3500"/>
                                  </p:stCondLst>
                                  <p:childTnLst>
                                    <p:animMotion origin="layout" path="M -4.375E-6 3.7037E-7 C 0.13008 0.23241 0.29987 0.34815 0.45612 0.44352 C 0.6125 0.53866 0.80235 0.55532 0.93763 0.57106 C 1.07266 0.5875 1.2961 0.69792 1.30079 0.74884 " pathEditMode="relative" rAng="0" ptsTypes="AAAA">
                                      <p:cBhvr>
                                        <p:cTn id="18" dur="4500" fill="hold"/>
                                        <p:tgtEl>
                                          <p:spTgt spid="16"/>
                                        </p:tgtEl>
                                        <p:attrNameLst>
                                          <p:attrName>ppt_x</p:attrName>
                                          <p:attrName>ppt_y</p:attrName>
                                        </p:attrNameLst>
                                      </p:cBhvr>
                                      <p:rCtr x="65039" y="37431"/>
                                    </p:animMotion>
                                  </p:childTnLst>
                                </p:cTn>
                              </p:par>
                              <p:par>
                                <p:cTn id="19" presetID="8" presetClass="emph" presetSubtype="0" repeatCount="indefinite" fill="hold" nodeType="withEffect">
                                  <p:stCondLst>
                                    <p:cond delay="3500"/>
                                  </p:stCondLst>
                                  <p:childTnLst>
                                    <p:animRot by="21600000">
                                      <p:cBhvr>
                                        <p:cTn id="20" dur="1500" fill="hold"/>
                                        <p:tgtEl>
                                          <p:spTgt spid="16"/>
                                        </p:tgtEl>
                                        <p:attrNameLst>
                                          <p:attrName>r</p:attrName>
                                        </p:attrNameLst>
                                      </p:cBhvr>
                                    </p:animRot>
                                  </p:childTnLst>
                                </p:cTn>
                              </p:par>
                              <p:par>
                                <p:cTn id="21" presetID="0" presetClass="path" presetSubtype="0" decel="13000" fill="hold" nodeType="withEffect">
                                  <p:stCondLst>
                                    <p:cond delay="1750"/>
                                  </p:stCondLst>
                                  <p:childTnLst>
                                    <p:animMotion origin="layout" path="M 3.33333E-6 -4.07407E-6 C 0.13007 0.23218 0.22773 0.30024 0.39323 0.41065 C 0.55859 0.5213 0.82708 0.58727 0.99375 0.66297 C 1.16028 0.73936 1.29609 0.89098 1.30078 0.94237 " pathEditMode="relative" rAng="0" ptsTypes="AAAA">
                                      <p:cBhvr>
                                        <p:cTn id="22" dur="6250" fill="hold"/>
                                        <p:tgtEl>
                                          <p:spTgt spid="18"/>
                                        </p:tgtEl>
                                        <p:attrNameLst>
                                          <p:attrName>ppt_x</p:attrName>
                                          <p:attrName>ppt_y</p:attrName>
                                        </p:attrNameLst>
                                      </p:cBhvr>
                                      <p:rCtr x="65039" y="47106"/>
                                    </p:animMotion>
                                  </p:childTnLst>
                                </p:cTn>
                              </p:par>
                              <p:par>
                                <p:cTn id="23" presetID="8" presetClass="emph" presetSubtype="0" repeatCount="indefinite" fill="hold" nodeType="withEffect">
                                  <p:stCondLst>
                                    <p:cond delay="1750"/>
                                  </p:stCondLst>
                                  <p:childTnLst>
                                    <p:animRot by="21600000">
                                      <p:cBhvr>
                                        <p:cTn id="24" dur="1500" fill="hold"/>
                                        <p:tgtEl>
                                          <p:spTgt spid="18"/>
                                        </p:tgtEl>
                                        <p:attrNameLst>
                                          <p:attrName>r</p:attrName>
                                        </p:attrNameLst>
                                      </p:cBhvr>
                                    </p:animRot>
                                  </p:childTnLst>
                                </p:cTn>
                              </p:par>
                              <p:par>
                                <p:cTn id="25" presetID="0" presetClass="path" presetSubtype="0" repeatCount="indefinite" decel="13000" fill="hold" nodeType="withEffect">
                                  <p:stCondLst>
                                    <p:cond delay="4000"/>
                                  </p:stCondLst>
                                  <p:childTnLst>
                                    <p:animMotion origin="layout" path="M -2.29167E-6 -3.33333E-6 C 0.13008 0.23218 0.22774 0.30023 0.39323 0.41065 C 0.5586 0.5213 0.82709 0.58727 0.99375 0.66297 C 1.16029 0.73912 1.2961 0.89098 1.30078 0.94236 " pathEditMode="relative" rAng="0" ptsTypes="AAAA">
                                      <p:cBhvr>
                                        <p:cTn id="26" dur="4500" fill="hold"/>
                                        <p:tgtEl>
                                          <p:spTgt spid="19"/>
                                        </p:tgtEl>
                                        <p:attrNameLst>
                                          <p:attrName>ppt_x</p:attrName>
                                          <p:attrName>ppt_y</p:attrName>
                                        </p:attrNameLst>
                                      </p:cBhvr>
                                      <p:rCtr x="65039" y="47106"/>
                                    </p:animMotion>
                                  </p:childTnLst>
                                </p:cTn>
                              </p:par>
                              <p:par>
                                <p:cTn id="27" presetID="8" presetClass="emph" presetSubtype="0" repeatCount="indefinite" fill="hold" nodeType="withEffect">
                                  <p:stCondLst>
                                    <p:cond delay="4000"/>
                                  </p:stCondLst>
                                  <p:childTnLst>
                                    <p:animRot by="21600000">
                                      <p:cBhvr>
                                        <p:cTn id="28" dur="1500" fill="hold"/>
                                        <p:tgtEl>
                                          <p:spTgt spid="19"/>
                                        </p:tgtEl>
                                        <p:attrNameLst>
                                          <p:attrName>r</p:attrName>
                                        </p:attrNameLst>
                                      </p:cBhvr>
                                    </p:animRot>
                                  </p:childTnLst>
                                </p:cTn>
                              </p:par>
                              <p:par>
                                <p:cTn id="29" presetID="0" presetClass="path" presetSubtype="0" decel="13000" fill="hold" nodeType="withEffect">
                                  <p:stCondLst>
                                    <p:cond delay="3250"/>
                                  </p:stCondLst>
                                  <p:childTnLst>
                                    <p:animMotion origin="layout" path="M -1.66667E-6 1.48148E-6 C 0.13008 0.23217 0.22774 0.30023 0.39323 0.41065 C 0.5586 0.52129 0.82709 0.58727 0.99375 0.66296 C 1.16029 0.73912 1.2961 0.89097 1.30078 0.94236 " pathEditMode="relative" rAng="0" ptsTypes="AAAA">
                                      <p:cBhvr>
                                        <p:cTn id="30" dur="6250" fill="hold"/>
                                        <p:tgtEl>
                                          <p:spTgt spid="20"/>
                                        </p:tgtEl>
                                        <p:attrNameLst>
                                          <p:attrName>ppt_x</p:attrName>
                                          <p:attrName>ppt_y</p:attrName>
                                        </p:attrNameLst>
                                      </p:cBhvr>
                                      <p:rCtr x="65039" y="47106"/>
                                    </p:animMotion>
                                  </p:childTnLst>
                                </p:cTn>
                              </p:par>
                              <p:par>
                                <p:cTn id="31" presetID="8" presetClass="emph" presetSubtype="0" repeatCount="indefinite" fill="hold" nodeType="withEffect">
                                  <p:stCondLst>
                                    <p:cond delay="3250"/>
                                  </p:stCondLst>
                                  <p:childTnLst>
                                    <p:animRot by="21600000">
                                      <p:cBhvr>
                                        <p:cTn id="32" dur="1500" fill="hold"/>
                                        <p:tgtEl>
                                          <p:spTgt spid="20"/>
                                        </p:tgtEl>
                                        <p:attrNameLst>
                                          <p:attrName>r</p:attrName>
                                        </p:attrNameLst>
                                      </p:cBhvr>
                                    </p:animRot>
                                  </p:childTnLst>
                                </p:cTn>
                              </p:par>
                              <p:par>
                                <p:cTn id="33" presetID="0" presetClass="path" presetSubtype="0" repeatCount="indefinite" decel="13000" fill="hold" nodeType="withEffect">
                                  <p:stCondLst>
                                    <p:cond delay="0"/>
                                  </p:stCondLst>
                                  <p:childTnLst>
                                    <p:animMotion origin="layout" path="M 3.125E-6 1.85185E-6 C 0.13008 0.23241 0.29987 0.34815 0.45612 0.44352 C 0.6125 0.53866 0.80234 0.55532 0.93763 0.57106 C 1.07265 0.5875 1.29609 0.69791 1.30078 0.74884 " pathEditMode="relative" rAng="0" ptsTypes="AAAA">
                                      <p:cBhvr>
                                        <p:cTn id="34" dur="5500" fill="hold"/>
                                        <p:tgtEl>
                                          <p:spTgt spid="21"/>
                                        </p:tgtEl>
                                        <p:attrNameLst>
                                          <p:attrName>ppt_x</p:attrName>
                                          <p:attrName>ppt_y</p:attrName>
                                        </p:attrNameLst>
                                      </p:cBhvr>
                                      <p:rCtr x="65039" y="37431"/>
                                    </p:animMotion>
                                  </p:childTnLst>
                                </p:cTn>
                              </p:par>
                              <p:par>
                                <p:cTn id="35" presetID="8" presetClass="emph" presetSubtype="0" repeatCount="indefinite" fill="hold" nodeType="withEffect">
                                  <p:stCondLst>
                                    <p:cond delay="0"/>
                                  </p:stCondLst>
                                  <p:childTnLst>
                                    <p:animRot by="21600000">
                                      <p:cBhvr>
                                        <p:cTn id="36" dur="1500" fill="hold"/>
                                        <p:tgtEl>
                                          <p:spTgt spid="21"/>
                                        </p:tgtEl>
                                        <p:attrNameLst>
                                          <p:attrName>r</p:attrName>
                                        </p:attrNameLst>
                                      </p:cBhvr>
                                    </p:animRot>
                                  </p:childTnLst>
                                </p:cTn>
                              </p:par>
                              <p:par>
                                <p:cTn id="37" presetID="0" presetClass="path" presetSubtype="0" repeatCount="indefinite" decel="13000" fill="hold" nodeType="withEffect">
                                  <p:stCondLst>
                                    <p:cond delay="5500"/>
                                  </p:stCondLst>
                                  <p:childTnLst>
                                    <p:animMotion origin="layout" path="M -4.375E-6 1.48148E-6 C 0.13008 0.23217 0.22774 0.30023 0.39323 0.41065 C 0.5586 0.52129 0.82709 0.58727 0.99375 0.66296 C 1.16029 0.73912 1.2961 0.89097 1.30079 0.94236 " pathEditMode="relative" rAng="0" ptsTypes="AAAA">
                                      <p:cBhvr>
                                        <p:cTn id="38" dur="6250" fill="hold"/>
                                        <p:tgtEl>
                                          <p:spTgt spid="22"/>
                                        </p:tgtEl>
                                        <p:attrNameLst>
                                          <p:attrName>ppt_x</p:attrName>
                                          <p:attrName>ppt_y</p:attrName>
                                        </p:attrNameLst>
                                      </p:cBhvr>
                                      <p:rCtr x="65039" y="47106"/>
                                    </p:animMotion>
                                  </p:childTnLst>
                                </p:cTn>
                              </p:par>
                              <p:par>
                                <p:cTn id="39" presetID="8" presetClass="emph" presetSubtype="0" repeatCount="indefinite" fill="hold" nodeType="withEffect">
                                  <p:stCondLst>
                                    <p:cond delay="5500"/>
                                  </p:stCondLst>
                                  <p:childTnLst>
                                    <p:animRot by="21600000">
                                      <p:cBhvr>
                                        <p:cTn id="40" dur="1500" fill="hold"/>
                                        <p:tgtEl>
                                          <p:spTgt spid="22"/>
                                        </p:tgtEl>
                                        <p:attrNameLst>
                                          <p:attrName>r</p:attrName>
                                        </p:attrNameLst>
                                      </p:cBhvr>
                                    </p:animRot>
                                  </p:childTnLst>
                                </p:cTn>
                              </p:par>
                              <p:par>
                                <p:cTn id="41" presetID="0" presetClass="path" presetSubtype="0" repeatCount="indefinite" decel="13000" fill="hold" nodeType="withEffect">
                                  <p:stCondLst>
                                    <p:cond delay="6250"/>
                                  </p:stCondLst>
                                  <p:childTnLst>
                                    <p:animMotion origin="layout" path="M -1.66667E-6 1.48148E-6 C 0.13008 0.23217 0.22774 0.30023 0.39323 0.41065 C 0.5586 0.52129 0.82709 0.58727 0.99375 0.66296 C 1.16029 0.73912 1.2961 0.89097 1.30078 0.94236 " pathEditMode="relative" rAng="0" ptsTypes="AAAA">
                                      <p:cBhvr>
                                        <p:cTn id="42" dur="6250" fill="hold"/>
                                        <p:tgtEl>
                                          <p:spTgt spid="23"/>
                                        </p:tgtEl>
                                        <p:attrNameLst>
                                          <p:attrName>ppt_x</p:attrName>
                                          <p:attrName>ppt_y</p:attrName>
                                        </p:attrNameLst>
                                      </p:cBhvr>
                                      <p:rCtr x="65039" y="47106"/>
                                    </p:animMotion>
                                  </p:childTnLst>
                                </p:cTn>
                              </p:par>
                              <p:par>
                                <p:cTn id="43" presetID="8" presetClass="emph" presetSubtype="0" repeatCount="indefinite" fill="hold" nodeType="withEffect">
                                  <p:stCondLst>
                                    <p:cond delay="6250"/>
                                  </p:stCondLst>
                                  <p:childTnLst>
                                    <p:animRot by="21600000">
                                      <p:cBhvr>
                                        <p:cTn id="44" dur="1500" fill="hold"/>
                                        <p:tgtEl>
                                          <p:spTgt spid="23"/>
                                        </p:tgtEl>
                                        <p:attrNameLst>
                                          <p:attrName>r</p:attrName>
                                        </p:attrNameLst>
                                      </p:cBhvr>
                                    </p:animRot>
                                  </p:childTnLst>
                                </p:cTn>
                              </p:par>
                              <p:par>
                                <p:cTn id="45" presetID="0" presetClass="path" presetSubtype="0" repeatCount="indefinite" decel="13000" fill="hold" nodeType="withEffect">
                                  <p:stCondLst>
                                    <p:cond delay="9000"/>
                                  </p:stCondLst>
                                  <p:childTnLst>
                                    <p:animMotion origin="layout" path="M -1.875E-6 1.85185E-6 C 0.13008 0.23217 0.22774 0.30023 0.39323 0.41065 C 0.5586 0.52129 0.82709 0.58727 0.99375 0.66296 C 1.16029 0.73912 1.2961 0.89097 1.30078 0.94236 " pathEditMode="relative" rAng="0" ptsTypes="AAAA">
                                      <p:cBhvr>
                                        <p:cTn id="46" dur="6250" fill="hold"/>
                                        <p:tgtEl>
                                          <p:spTgt spid="25"/>
                                        </p:tgtEl>
                                        <p:attrNameLst>
                                          <p:attrName>ppt_x</p:attrName>
                                          <p:attrName>ppt_y</p:attrName>
                                        </p:attrNameLst>
                                      </p:cBhvr>
                                      <p:rCtr x="65039" y="47106"/>
                                    </p:animMotion>
                                  </p:childTnLst>
                                </p:cTn>
                              </p:par>
                              <p:par>
                                <p:cTn id="47" presetID="8" presetClass="emph" presetSubtype="0" repeatCount="indefinite" fill="hold" nodeType="withEffect">
                                  <p:stCondLst>
                                    <p:cond delay="9000"/>
                                  </p:stCondLst>
                                  <p:childTnLst>
                                    <p:animRot by="21600000">
                                      <p:cBhvr>
                                        <p:cTn id="48" dur="1500" fill="hold"/>
                                        <p:tgtEl>
                                          <p:spTgt spid="25"/>
                                        </p:tgtEl>
                                        <p:attrNameLst>
                                          <p:attrName>r</p:attrName>
                                        </p:attrNameLst>
                                      </p:cBhvr>
                                    </p:animRot>
                                  </p:childTnLst>
                                </p:cTn>
                              </p:par>
                              <p:par>
                                <p:cTn id="49" presetID="0" presetClass="path" presetSubtype="0" repeatCount="indefinite" decel="13000" fill="hold" nodeType="withEffect">
                                  <p:stCondLst>
                                    <p:cond delay="9000"/>
                                  </p:stCondLst>
                                  <p:childTnLst>
                                    <p:animMotion origin="layout" path="M 1.45833E-6 -3.7037E-7 C 0.13008 0.23218 0.22773 0.30023 0.39323 0.41065 C 0.55859 0.5213 0.82708 0.58727 0.99375 0.66296 C 1.16029 0.73935 1.29609 0.89097 1.30078 0.94236 " pathEditMode="relative" rAng="0" ptsTypes="AAAA">
                                      <p:cBhvr>
                                        <p:cTn id="50" dur="10000" fill="hold"/>
                                        <p:tgtEl>
                                          <p:spTgt spid="27"/>
                                        </p:tgtEl>
                                        <p:attrNameLst>
                                          <p:attrName>ppt_x</p:attrName>
                                          <p:attrName>ppt_y</p:attrName>
                                        </p:attrNameLst>
                                      </p:cBhvr>
                                      <p:rCtr x="65039" y="47106"/>
                                    </p:animMotion>
                                  </p:childTnLst>
                                </p:cTn>
                              </p:par>
                              <p:par>
                                <p:cTn id="51" presetID="8" presetClass="emph" presetSubtype="0" repeatCount="indefinite" fill="hold" nodeType="withEffect">
                                  <p:stCondLst>
                                    <p:cond delay="12000"/>
                                  </p:stCondLst>
                                  <p:childTnLst>
                                    <p:animRot by="21600000">
                                      <p:cBhvr>
                                        <p:cTn id="52" dur="1500" fill="hold"/>
                                        <p:tgtEl>
                                          <p:spTgt spid="27"/>
                                        </p:tgtEl>
                                        <p:attrNameLst>
                                          <p:attrName>r</p:attrName>
                                        </p:attrNameLst>
                                      </p:cBhvr>
                                    </p:animRot>
                                  </p:childTnLst>
                                </p:cTn>
                              </p:par>
                              <p:par>
                                <p:cTn id="53" presetID="0" presetClass="path" presetSubtype="0" repeatCount="indefinite" decel="13000" fill="hold" nodeType="withEffect">
                                  <p:stCondLst>
                                    <p:cond delay="12000"/>
                                  </p:stCondLst>
                                  <p:childTnLst>
                                    <p:animMotion origin="layout" path="M -1.04167E-6 -4.44444E-6 C 0.13008 0.23241 0.29987 0.34815 0.45612 0.44352 C 0.6125 0.53866 0.80234 0.55533 0.93763 0.57107 C 1.07266 0.5875 1.29609 0.69792 1.30078 0.74885 " pathEditMode="relative" rAng="0" ptsTypes="AAAA">
                                      <p:cBhvr>
                                        <p:cTn id="54" dur="10000" fill="hold"/>
                                        <p:tgtEl>
                                          <p:spTgt spid="26"/>
                                        </p:tgtEl>
                                        <p:attrNameLst>
                                          <p:attrName>ppt_x</p:attrName>
                                          <p:attrName>ppt_y</p:attrName>
                                        </p:attrNameLst>
                                      </p:cBhvr>
                                      <p:rCtr x="65039" y="37431"/>
                                    </p:animMotion>
                                  </p:childTnLst>
                                </p:cTn>
                              </p:par>
                              <p:par>
                                <p:cTn id="55" presetID="8" presetClass="emph" presetSubtype="0" repeatCount="indefinite" fill="hold" nodeType="withEffect">
                                  <p:stCondLst>
                                    <p:cond delay="11000"/>
                                  </p:stCondLst>
                                  <p:childTnLst>
                                    <p:animRot by="21600000">
                                      <p:cBhvr>
                                        <p:cTn id="56" dur="1500" fill="hold"/>
                                        <p:tgtEl>
                                          <p:spTgt spid="26"/>
                                        </p:tgtEl>
                                        <p:attrNameLst>
                                          <p:attrName>r</p:attrName>
                                        </p:attrNameLst>
                                      </p:cBhvr>
                                    </p:animRot>
                                  </p:childTnLst>
                                </p:cTn>
                              </p:par>
                              <p:par>
                                <p:cTn id="57" presetID="10" presetClass="entr" presetSubtype="0" fill="hold" nodeType="withEffect">
                                  <p:stCondLst>
                                    <p:cond delay="550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2" presetClass="entr" presetSubtype="2" accel="26000" decel="49000" fill="hold" nodeType="withEffect">
                                  <p:stCondLst>
                                    <p:cond delay="20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2250" fill="hold"/>
                                        <p:tgtEl>
                                          <p:spTgt spid="76"/>
                                        </p:tgtEl>
                                        <p:attrNameLst>
                                          <p:attrName>ppt_x</p:attrName>
                                        </p:attrNameLst>
                                      </p:cBhvr>
                                      <p:tavLst>
                                        <p:tav tm="0">
                                          <p:val>
                                            <p:strVal val="1+#ppt_w/2"/>
                                          </p:val>
                                        </p:tav>
                                        <p:tav tm="100000">
                                          <p:val>
                                            <p:strVal val="#ppt_x"/>
                                          </p:val>
                                        </p:tav>
                                      </p:tavLst>
                                    </p:anim>
                                    <p:anim calcmode="lin" valueType="num">
                                      <p:cBhvr additive="base">
                                        <p:cTn id="63" dur="2250" fill="hold"/>
                                        <p:tgtEl>
                                          <p:spTgt spid="76"/>
                                        </p:tgtEl>
                                        <p:attrNameLst>
                                          <p:attrName>ppt_y</p:attrName>
                                        </p:attrNameLst>
                                      </p:cBhvr>
                                      <p:tavLst>
                                        <p:tav tm="0">
                                          <p:val>
                                            <p:strVal val="#ppt_y"/>
                                          </p:val>
                                        </p:tav>
                                        <p:tav tm="100000">
                                          <p:val>
                                            <p:strVal val="#ppt_y"/>
                                          </p:val>
                                        </p:tav>
                                      </p:tavLst>
                                    </p:anim>
                                  </p:childTnLst>
                                </p:cTn>
                              </p:par>
                              <p:par>
                                <p:cTn id="64" presetID="10" presetClass="entr" presetSubtype="0" fill="hold" grpId="0" nodeType="withEffect">
                                  <p:stCondLst>
                                    <p:cond delay="30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3097160" y="-1140722"/>
            <a:ext cx="12192000" cy="6094827"/>
          </a:xfrm>
          <a:prstGeom prst="rect">
            <a:avLst/>
          </a:prstGeom>
        </p:spPr>
      </p:pic>
      <p:sp>
        <p:nvSpPr>
          <p:cNvPr id="8" name="矩形 7"/>
          <p:cNvSpPr/>
          <p:nvPr/>
        </p:nvSpPr>
        <p:spPr>
          <a:xfrm>
            <a:off x="-4561114" y="-3113314"/>
            <a:ext cx="2307771" cy="1894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descr="http://a.hiphotos.baidu.com/zhidao/pic/item/58ee3d6d55fbb2fb73dc69d64d4a20a44723dc7a.jpg"/>
          <p:cNvPicPr>
            <a:picLocks noChangeAspect="1" noChangeArrowheads="1"/>
          </p:cNvPicPr>
          <p:nvPr/>
        </p:nvPicPr>
        <p:blipFill rotWithShape="1">
          <a:blip r:embed="rId2">
            <a:extLst>
              <a:ext uri="{28A0092B-C50C-407E-A947-70E740481C1C}">
                <a14:useLocalDpi xmlns:a14="http://schemas.microsoft.com/office/drawing/2010/main" val="0"/>
              </a:ext>
            </a:extLst>
          </a:blip>
          <a:srcRect t="32918"/>
          <a:stretch>
            <a:fillRect/>
          </a:stretch>
        </p:blipFill>
        <p:spPr bwMode="auto">
          <a:xfrm>
            <a:off x="-401320" y="-1051699"/>
            <a:ext cx="5521114" cy="3744099"/>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6804" t="28333" r="89793" b="66778"/>
          <a:stretch>
            <a:fillRect/>
          </a:stretch>
        </p:blipFill>
        <p:spPr>
          <a:xfrm>
            <a:off x="3265496" y="1958864"/>
            <a:ext cx="263838" cy="259900"/>
          </a:xfrm>
          <a:prstGeom prst="rect">
            <a:avLst/>
          </a:prstGeom>
        </p:spPr>
      </p:pic>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2275" t="11111" r="94629" b="84375"/>
          <a:stretch>
            <a:fillRect/>
          </a:stretch>
        </p:blipFill>
        <p:spPr>
          <a:xfrm>
            <a:off x="4241002" y="1497535"/>
            <a:ext cx="188124" cy="188124"/>
          </a:xfrm>
          <a:prstGeom prst="rect">
            <a:avLst/>
          </a:pr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6804" t="28333" r="89793" b="66778"/>
          <a:stretch>
            <a:fillRect/>
          </a:stretch>
        </p:blipFill>
        <p:spPr>
          <a:xfrm>
            <a:off x="3396894" y="2678472"/>
            <a:ext cx="282494" cy="278276"/>
          </a:xfrm>
          <a:prstGeom prst="rect">
            <a:avLst/>
          </a:prstGeom>
        </p:spPr>
      </p:pic>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2275" t="11111" r="94629" b="84375"/>
          <a:stretch>
            <a:fillRect/>
          </a:stretch>
        </p:blipFill>
        <p:spPr>
          <a:xfrm rot="5561860">
            <a:off x="4023101" y="2003467"/>
            <a:ext cx="175224" cy="175224"/>
          </a:xfrm>
          <a:prstGeom prst="rect">
            <a:avLst/>
          </a:prstGeom>
        </p:spPr>
      </p:pic>
      <p:pic>
        <p:nvPicPr>
          <p:cNvPr id="18" name="图片 17"/>
          <p:cNvPicPr>
            <a:picLocks noChangeAspect="1"/>
          </p:cNvPicPr>
          <p:nvPr/>
        </p:nvPicPr>
        <p:blipFill rotWithShape="1">
          <a:blip r:embed="rId7" cstate="print">
            <a:extLst>
              <a:ext uri="{28A0092B-C50C-407E-A947-70E740481C1C}">
                <a14:useLocalDpi xmlns:a14="http://schemas.microsoft.com/office/drawing/2010/main" val="0"/>
              </a:ext>
            </a:extLst>
          </a:blip>
          <a:srcRect l="2275" t="11111" r="94629" b="84375"/>
          <a:stretch>
            <a:fillRect/>
          </a:stretch>
        </p:blipFill>
        <p:spPr>
          <a:xfrm rot="5561860">
            <a:off x="2544838" y="2597421"/>
            <a:ext cx="192914" cy="192914"/>
          </a:xfrm>
          <a:prstGeom prst="rect">
            <a:avLst/>
          </a:pr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2275" t="11111" r="94629" b="84375"/>
          <a:stretch>
            <a:fillRect/>
          </a:stretch>
        </p:blipFill>
        <p:spPr>
          <a:xfrm rot="8381078">
            <a:off x="3709093" y="1695096"/>
            <a:ext cx="238622" cy="238622"/>
          </a:xfrm>
          <a:prstGeom prst="rect">
            <a:avLst/>
          </a:prstGeom>
        </p:spPr>
      </p:pic>
      <p:pic>
        <p:nvPicPr>
          <p:cNvPr id="20" name="图片 19"/>
          <p:cNvPicPr>
            <a:picLocks noChangeAspect="1"/>
          </p:cNvPicPr>
          <p:nvPr/>
        </p:nvPicPr>
        <p:blipFill rotWithShape="1">
          <a:blip r:embed="rId9" cstate="print">
            <a:extLst>
              <a:ext uri="{28A0092B-C50C-407E-A947-70E740481C1C}">
                <a14:useLocalDpi xmlns:a14="http://schemas.microsoft.com/office/drawing/2010/main" val="0"/>
              </a:ext>
            </a:extLst>
          </a:blip>
          <a:srcRect l="2275" t="11111" r="94629" b="84375"/>
          <a:stretch>
            <a:fillRect/>
          </a:stretch>
        </p:blipFill>
        <p:spPr>
          <a:xfrm rot="11891887">
            <a:off x="4476924" y="1647754"/>
            <a:ext cx="217450" cy="217450"/>
          </a:xfrm>
          <a:prstGeom prst="rect">
            <a:avLst/>
          </a:prstGeom>
        </p:spPr>
      </p:pic>
      <p:pic>
        <p:nvPicPr>
          <p:cNvPr id="21" name="图片 20"/>
          <p:cNvPicPr>
            <a:picLocks noChangeAspect="1"/>
          </p:cNvPicPr>
          <p:nvPr/>
        </p:nvPicPr>
        <p:blipFill rotWithShape="1">
          <a:blip r:embed="rId10" cstate="print">
            <a:extLst>
              <a:ext uri="{28A0092B-C50C-407E-A947-70E740481C1C}">
                <a14:useLocalDpi xmlns:a14="http://schemas.microsoft.com/office/drawing/2010/main" val="0"/>
              </a:ext>
            </a:extLst>
          </a:blip>
          <a:srcRect l="6804" t="28333" r="89793" b="66778"/>
          <a:stretch>
            <a:fillRect/>
          </a:stretch>
        </p:blipFill>
        <p:spPr>
          <a:xfrm rot="17798848">
            <a:off x="3257960" y="2156201"/>
            <a:ext cx="296688" cy="292264"/>
          </a:xfrm>
          <a:prstGeom prst="rect">
            <a:avLst/>
          </a:prstGeom>
        </p:spPr>
      </p:pic>
      <p:pic>
        <p:nvPicPr>
          <p:cNvPr id="22" name="图片 21"/>
          <p:cNvPicPr>
            <a:picLocks noChangeAspect="1"/>
          </p:cNvPicPr>
          <p:nvPr/>
        </p:nvPicPr>
        <p:blipFill rotWithShape="1">
          <a:blip r:embed="rId11" cstate="print">
            <a:extLst>
              <a:ext uri="{28A0092B-C50C-407E-A947-70E740481C1C}">
                <a14:useLocalDpi xmlns:a14="http://schemas.microsoft.com/office/drawing/2010/main" val="0"/>
              </a:ext>
            </a:extLst>
          </a:blip>
          <a:srcRect l="2275" t="11111" r="94629" b="84375"/>
          <a:stretch>
            <a:fillRect/>
          </a:stretch>
        </p:blipFill>
        <p:spPr>
          <a:xfrm rot="8649157">
            <a:off x="4451895" y="1849671"/>
            <a:ext cx="155216" cy="155216"/>
          </a:xfrm>
          <a:prstGeom prst="rect">
            <a:avLst/>
          </a:prstGeom>
        </p:spPr>
      </p:pic>
      <p:pic>
        <p:nvPicPr>
          <p:cNvPr id="23" name="图片 22"/>
          <p:cNvPicPr>
            <a:picLocks noChangeAspect="1"/>
          </p:cNvPicPr>
          <p:nvPr/>
        </p:nvPicPr>
        <p:blipFill rotWithShape="1">
          <a:blip r:embed="rId9" cstate="print">
            <a:extLst>
              <a:ext uri="{28A0092B-C50C-407E-A947-70E740481C1C}">
                <a14:useLocalDpi xmlns:a14="http://schemas.microsoft.com/office/drawing/2010/main" val="0"/>
              </a:ext>
            </a:extLst>
          </a:blip>
          <a:srcRect l="2275" t="11111" r="94629" b="84375"/>
          <a:stretch>
            <a:fillRect/>
          </a:stretch>
        </p:blipFill>
        <p:spPr>
          <a:xfrm rot="8327230">
            <a:off x="4857924" y="1098478"/>
            <a:ext cx="217450" cy="217450"/>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6804" t="28333" r="89793" b="66778"/>
          <a:stretch>
            <a:fillRect/>
          </a:stretch>
        </p:blipFill>
        <p:spPr>
          <a:xfrm>
            <a:off x="3316297" y="1889014"/>
            <a:ext cx="263838" cy="259900"/>
          </a:xfrm>
          <a:prstGeom prst="rect">
            <a:avLst/>
          </a:prstGeom>
        </p:spPr>
      </p:pic>
      <p:pic>
        <p:nvPicPr>
          <p:cNvPr id="25" name="图片 24"/>
          <p:cNvPicPr>
            <a:picLocks noChangeAspect="1"/>
          </p:cNvPicPr>
          <p:nvPr/>
        </p:nvPicPr>
        <p:blipFill rotWithShape="1">
          <a:blip r:embed="rId12" cstate="print">
            <a:extLst>
              <a:ext uri="{28A0092B-C50C-407E-A947-70E740481C1C}">
                <a14:useLocalDpi xmlns:a14="http://schemas.microsoft.com/office/drawing/2010/main" val="0"/>
              </a:ext>
            </a:extLst>
          </a:blip>
          <a:srcRect l="2275" t="11111" r="94629" b="84375"/>
          <a:stretch>
            <a:fillRect/>
          </a:stretch>
        </p:blipFill>
        <p:spPr>
          <a:xfrm>
            <a:off x="4720428" y="1091929"/>
            <a:ext cx="191565" cy="191565"/>
          </a:xfrm>
          <a:prstGeom prst="rect">
            <a:avLst/>
          </a:prstGeom>
        </p:spPr>
      </p:pic>
      <p:pic>
        <p:nvPicPr>
          <p:cNvPr id="26" name="图片 25"/>
          <p:cNvPicPr>
            <a:picLocks noChangeAspect="1"/>
          </p:cNvPicPr>
          <p:nvPr/>
        </p:nvPicPr>
        <p:blipFill rotWithShape="1">
          <a:blip r:embed="rId5" cstate="print">
            <a:extLst>
              <a:ext uri="{28A0092B-C50C-407E-A947-70E740481C1C}">
                <a14:useLocalDpi xmlns:a14="http://schemas.microsoft.com/office/drawing/2010/main" val="0"/>
              </a:ext>
            </a:extLst>
          </a:blip>
          <a:srcRect l="6804" t="28333" r="89793" b="66778"/>
          <a:stretch>
            <a:fillRect/>
          </a:stretch>
        </p:blipFill>
        <p:spPr>
          <a:xfrm>
            <a:off x="3447695" y="2608622"/>
            <a:ext cx="282494" cy="278276"/>
          </a:xfrm>
          <a:prstGeom prst="rect">
            <a:avLst/>
          </a:prstGeom>
        </p:spPr>
      </p:pic>
      <p:pic>
        <p:nvPicPr>
          <p:cNvPr id="27" name="图片 26"/>
          <p:cNvPicPr>
            <a:picLocks noChangeAspect="1"/>
          </p:cNvPicPr>
          <p:nvPr/>
        </p:nvPicPr>
        <p:blipFill rotWithShape="1">
          <a:blip r:embed="rId6" cstate="print">
            <a:extLst>
              <a:ext uri="{28A0092B-C50C-407E-A947-70E740481C1C}">
                <a14:useLocalDpi xmlns:a14="http://schemas.microsoft.com/office/drawing/2010/main" val="0"/>
              </a:ext>
            </a:extLst>
          </a:blip>
          <a:srcRect l="2275" t="11111" r="94629" b="84375"/>
          <a:stretch>
            <a:fillRect/>
          </a:stretch>
        </p:blipFill>
        <p:spPr>
          <a:xfrm rot="5561860">
            <a:off x="4092952" y="1895516"/>
            <a:ext cx="175224" cy="175224"/>
          </a:xfrm>
          <a:prstGeom prst="rect">
            <a:avLst/>
          </a:prstGeom>
        </p:spPr>
      </p:pic>
      <p:pic>
        <p:nvPicPr>
          <p:cNvPr id="29" name="图片 28"/>
          <p:cNvPicPr>
            <a:picLocks noChangeAspect="1"/>
          </p:cNvPicPr>
          <p:nvPr/>
        </p:nvPicPr>
        <p:blipFill rotWithShape="1">
          <a:blip r:embed="rId8" cstate="print">
            <a:extLst>
              <a:ext uri="{28A0092B-C50C-407E-A947-70E740481C1C}">
                <a14:useLocalDpi xmlns:a14="http://schemas.microsoft.com/office/drawing/2010/main" val="0"/>
              </a:ext>
            </a:extLst>
          </a:blip>
          <a:srcRect l="2275" t="11111" r="94629" b="84375"/>
          <a:stretch>
            <a:fillRect/>
          </a:stretch>
        </p:blipFill>
        <p:spPr>
          <a:xfrm rot="8381078">
            <a:off x="3759894" y="1625246"/>
            <a:ext cx="238622" cy="238622"/>
          </a:xfrm>
          <a:prstGeom prst="rect">
            <a:avLst/>
          </a:prstGeom>
        </p:spPr>
      </p:pic>
      <p:pic>
        <p:nvPicPr>
          <p:cNvPr id="30" name="图片 29"/>
          <p:cNvPicPr>
            <a:picLocks noChangeAspect="1"/>
          </p:cNvPicPr>
          <p:nvPr/>
        </p:nvPicPr>
        <p:blipFill rotWithShape="1">
          <a:blip r:embed="rId13" cstate="print">
            <a:extLst>
              <a:ext uri="{28A0092B-C50C-407E-A947-70E740481C1C}">
                <a14:useLocalDpi xmlns:a14="http://schemas.microsoft.com/office/drawing/2010/main" val="0"/>
              </a:ext>
            </a:extLst>
          </a:blip>
          <a:srcRect l="2275" t="11111" r="94629" b="84375"/>
          <a:stretch>
            <a:fillRect/>
          </a:stretch>
        </p:blipFill>
        <p:spPr>
          <a:xfrm rot="15415557">
            <a:off x="4533921" y="1631972"/>
            <a:ext cx="168303" cy="168303"/>
          </a:xfrm>
          <a:prstGeom prst="rect">
            <a:avLst/>
          </a:prstGeom>
        </p:spPr>
      </p:pic>
      <p:pic>
        <p:nvPicPr>
          <p:cNvPr id="31" name="图片 30"/>
          <p:cNvPicPr>
            <a:picLocks noChangeAspect="1"/>
          </p:cNvPicPr>
          <p:nvPr/>
        </p:nvPicPr>
        <p:blipFill rotWithShape="1">
          <a:blip r:embed="rId10" cstate="print">
            <a:extLst>
              <a:ext uri="{28A0092B-C50C-407E-A947-70E740481C1C}">
                <a14:useLocalDpi xmlns:a14="http://schemas.microsoft.com/office/drawing/2010/main" val="0"/>
              </a:ext>
            </a:extLst>
          </a:blip>
          <a:srcRect l="6804" t="28333" r="89793" b="66778"/>
          <a:stretch>
            <a:fillRect/>
          </a:stretch>
        </p:blipFill>
        <p:spPr>
          <a:xfrm rot="17798848">
            <a:off x="3308761" y="2086351"/>
            <a:ext cx="296688" cy="292264"/>
          </a:xfrm>
          <a:prstGeom prst="rect">
            <a:avLst/>
          </a:prstGeom>
        </p:spPr>
      </p:pic>
      <p:pic>
        <p:nvPicPr>
          <p:cNvPr id="32" name="图片 31"/>
          <p:cNvPicPr>
            <a:picLocks noChangeAspect="1"/>
          </p:cNvPicPr>
          <p:nvPr/>
        </p:nvPicPr>
        <p:blipFill rotWithShape="1">
          <a:blip r:embed="rId14" cstate="print">
            <a:extLst>
              <a:ext uri="{28A0092B-C50C-407E-A947-70E740481C1C}">
                <a14:useLocalDpi xmlns:a14="http://schemas.microsoft.com/office/drawing/2010/main" val="0"/>
              </a:ext>
            </a:extLst>
          </a:blip>
          <a:srcRect l="2275" t="11111" r="94629" b="84375"/>
          <a:stretch>
            <a:fillRect/>
          </a:stretch>
        </p:blipFill>
        <p:spPr>
          <a:xfrm rot="9007946">
            <a:off x="4331071" y="1680967"/>
            <a:ext cx="175057" cy="175057"/>
          </a:xfrm>
          <a:prstGeom prst="rect">
            <a:avLst/>
          </a:prstGeom>
        </p:spPr>
      </p:pic>
      <p:pic>
        <p:nvPicPr>
          <p:cNvPr id="40" name="图片 39"/>
          <p:cNvPicPr>
            <a:picLocks noChangeAspect="1"/>
          </p:cNvPicPr>
          <p:nvPr/>
        </p:nvPicPr>
        <p:blipFill rotWithShape="1">
          <a:blip r:embed="rId15" cstate="print">
            <a:extLst>
              <a:ext uri="{28A0092B-C50C-407E-A947-70E740481C1C}">
                <a14:useLocalDpi xmlns:a14="http://schemas.microsoft.com/office/drawing/2010/main" val="0"/>
              </a:ext>
            </a:extLst>
          </a:blip>
          <a:srcRect l="64153" t="38730" b="27936"/>
          <a:stretch>
            <a:fillRect/>
          </a:stretch>
        </p:blipFill>
        <p:spPr>
          <a:xfrm>
            <a:off x="8817168" y="3608616"/>
            <a:ext cx="3584382" cy="2286000"/>
          </a:xfrm>
          <a:prstGeom prst="rect">
            <a:avLst/>
          </a:prstGeom>
        </p:spPr>
      </p:pic>
      <p:grpSp>
        <p:nvGrpSpPr>
          <p:cNvPr id="49" name="组合 48"/>
          <p:cNvGrpSpPr/>
          <p:nvPr/>
        </p:nvGrpSpPr>
        <p:grpSpPr>
          <a:xfrm>
            <a:off x="7818681" y="2293606"/>
            <a:ext cx="276999" cy="398778"/>
            <a:chOff x="9259337" y="2380234"/>
            <a:chExt cx="444084" cy="639328"/>
          </a:xfrm>
        </p:grpSpPr>
        <p:pic>
          <p:nvPicPr>
            <p:cNvPr id="48" name="图片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20667" y="2403361"/>
              <a:ext cx="304800" cy="304800"/>
            </a:xfrm>
            <a:prstGeom prst="rect">
              <a:avLst/>
            </a:prstGeom>
          </p:spPr>
        </p:pic>
        <p:sp>
          <p:nvSpPr>
            <p:cNvPr id="47" name="文本框 46"/>
            <p:cNvSpPr txBox="1"/>
            <p:nvPr/>
          </p:nvSpPr>
          <p:spPr>
            <a:xfrm>
              <a:off x="9259337" y="2380234"/>
              <a:ext cx="444084" cy="639328"/>
            </a:xfrm>
            <a:prstGeom prst="rect">
              <a:avLst/>
            </a:prstGeom>
            <a:noFill/>
          </p:spPr>
          <p:txBody>
            <a:bodyPr vert="eaVert" wrap="square" rtlCol="0">
              <a:spAutoFit/>
            </a:bodyPr>
            <a:lstStyle/>
            <a:p>
              <a:r>
                <a:rPr lang="zh-CN" altLang="en-US" sz="600" dirty="0" smtClean="0">
                  <a:solidFill>
                    <a:schemeClr val="bg1"/>
                  </a:solidFill>
                  <a:latin typeface="迷你简南宫" panose="02010609000101010101" pitchFamily="49" charset="-122"/>
                  <a:ea typeface="迷你简南宫" panose="02010609000101010101" pitchFamily="49" charset="-122"/>
                </a:rPr>
                <a:t>不二</a:t>
              </a:r>
              <a:endParaRPr lang="zh-CN" altLang="en-US" sz="600" dirty="0">
                <a:solidFill>
                  <a:schemeClr val="bg1"/>
                </a:solidFill>
                <a:latin typeface="迷你简南宫" panose="02010609000101010101" pitchFamily="49" charset="-122"/>
                <a:ea typeface="迷你简南宫" panose="02010609000101010101" pitchFamily="49" charset="-122"/>
              </a:endParaRPr>
            </a:p>
          </p:txBody>
        </p:sp>
      </p:grpSp>
      <p:pic>
        <p:nvPicPr>
          <p:cNvPr id="50" name="图片 49"/>
          <p:cNvPicPr>
            <a:picLocks noChangeAspect="1"/>
          </p:cNvPicPr>
          <p:nvPr/>
        </p:nvPicPr>
        <p:blipFill rotWithShape="1">
          <a:blip r:embed="rId17" cstate="print">
            <a:extLst>
              <a:ext uri="{28A0092B-C50C-407E-A947-70E740481C1C}">
                <a14:useLocalDpi xmlns:a14="http://schemas.microsoft.com/office/drawing/2010/main" val="0"/>
              </a:ext>
            </a:extLst>
          </a:blip>
          <a:srcRect l="22427" t="76508" r="49237"/>
          <a:stretch>
            <a:fillRect/>
          </a:stretch>
        </p:blipFill>
        <p:spPr>
          <a:xfrm>
            <a:off x="7813114" y="5417730"/>
            <a:ext cx="1158194" cy="658586"/>
          </a:xfrm>
          <a:prstGeom prst="rect">
            <a:avLst/>
          </a:prstGeom>
        </p:spPr>
      </p:pic>
      <p:grpSp>
        <p:nvGrpSpPr>
          <p:cNvPr id="67" name="组合 66"/>
          <p:cNvGrpSpPr/>
          <p:nvPr/>
        </p:nvGrpSpPr>
        <p:grpSpPr>
          <a:xfrm>
            <a:off x="254910" y="5492749"/>
            <a:ext cx="7653792" cy="1365251"/>
            <a:chOff x="254910" y="5492749"/>
            <a:chExt cx="7653792" cy="1365251"/>
          </a:xfrm>
        </p:grpSpPr>
        <p:pic>
          <p:nvPicPr>
            <p:cNvPr id="38" name="图片 37"/>
            <p:cNvPicPr>
              <a:picLocks noChangeAspect="1"/>
            </p:cNvPicPr>
            <p:nvPr/>
          </p:nvPicPr>
          <p:blipFill rotWithShape="1">
            <a:blip r:embed="rId18" cstate="print">
              <a:extLst>
                <a:ext uri="{28A0092B-C50C-407E-A947-70E740481C1C}">
                  <a14:useLocalDpi xmlns:a14="http://schemas.microsoft.com/office/drawing/2010/main" val="0"/>
                </a:ext>
              </a:extLst>
            </a:blip>
            <a:srcRect l="18901" t="48598" r="29533" b="27619"/>
            <a:stretch>
              <a:fillRect/>
            </a:stretch>
          </p:blipFill>
          <p:spPr>
            <a:xfrm rot="21279878">
              <a:off x="254910" y="5847184"/>
              <a:ext cx="2971800" cy="940058"/>
            </a:xfrm>
            <a:prstGeom prst="rect">
              <a:avLst/>
            </a:prstGeom>
          </p:spPr>
        </p:pic>
        <p:grpSp>
          <p:nvGrpSpPr>
            <p:cNvPr id="66" name="组合 65"/>
            <p:cNvGrpSpPr/>
            <p:nvPr/>
          </p:nvGrpSpPr>
          <p:grpSpPr>
            <a:xfrm>
              <a:off x="1339639" y="5492749"/>
              <a:ext cx="6569063" cy="1365251"/>
              <a:chOff x="1339639" y="5492749"/>
              <a:chExt cx="6569063" cy="1365251"/>
            </a:xfrm>
          </p:grpSpPr>
          <p:pic>
            <p:nvPicPr>
              <p:cNvPr id="41" name="图片 40"/>
              <p:cNvPicPr>
                <a:picLocks noChangeAspect="1"/>
              </p:cNvPicPr>
              <p:nvPr/>
            </p:nvPicPr>
            <p:blipFill rotWithShape="1">
              <a:blip r:embed="rId19" cstate="print">
                <a:extLst>
                  <a:ext uri="{28A0092B-C50C-407E-A947-70E740481C1C}">
                    <a14:useLocalDpi xmlns:a14="http://schemas.microsoft.com/office/drawing/2010/main" val="0"/>
                  </a:ext>
                </a:extLst>
              </a:blip>
              <a:srcRect l="19081" t="61905" r="46735" b="19365"/>
              <a:stretch>
                <a:fillRect/>
              </a:stretch>
            </p:blipFill>
            <p:spPr>
              <a:xfrm>
                <a:off x="2685143" y="5492749"/>
                <a:ext cx="3418114" cy="1284514"/>
              </a:xfrm>
              <a:prstGeom prst="rect">
                <a:avLst/>
              </a:prstGeom>
            </p:spPr>
          </p:pic>
          <p:pic>
            <p:nvPicPr>
              <p:cNvPr id="42" name="图片 41"/>
              <p:cNvPicPr>
                <a:picLocks noChangeAspect="1"/>
              </p:cNvPicPr>
              <p:nvPr/>
            </p:nvPicPr>
            <p:blipFill rotWithShape="1">
              <a:blip r:embed="rId20" cstate="print">
                <a:extLst>
                  <a:ext uri="{28A0092B-C50C-407E-A947-70E740481C1C}">
                    <a14:useLocalDpi xmlns:a14="http://schemas.microsoft.com/office/drawing/2010/main" val="0"/>
                  </a:ext>
                </a:extLst>
              </a:blip>
              <a:srcRect l="51960" t="62858" r="17122" b="18729"/>
              <a:stretch>
                <a:fillRect/>
              </a:stretch>
            </p:blipFill>
            <p:spPr>
              <a:xfrm>
                <a:off x="4817158" y="5595256"/>
                <a:ext cx="3091544" cy="1262744"/>
              </a:xfrm>
              <a:prstGeom prst="rect">
                <a:avLst/>
              </a:prstGeom>
            </p:spPr>
          </p:pic>
          <p:pic>
            <p:nvPicPr>
              <p:cNvPr id="65" name="图片 64"/>
              <p:cNvPicPr>
                <a:picLocks noChangeAspect="1"/>
              </p:cNvPicPr>
              <p:nvPr/>
            </p:nvPicPr>
            <p:blipFill rotWithShape="1">
              <a:blip r:embed="rId21" cstate="print">
                <a:extLst>
                  <a:ext uri="{28A0092B-C50C-407E-A947-70E740481C1C}">
                    <a14:useLocalDpi xmlns:a14="http://schemas.microsoft.com/office/drawing/2010/main" val="0"/>
                  </a:ext>
                </a:extLst>
              </a:blip>
              <a:srcRect l="18901" t="48598" r="29533" b="27619"/>
              <a:stretch>
                <a:fillRect/>
              </a:stretch>
            </p:blipFill>
            <p:spPr>
              <a:xfrm rot="320122" flipH="1">
                <a:off x="1339639" y="5851768"/>
                <a:ext cx="2580342" cy="816230"/>
              </a:xfrm>
              <a:prstGeom prst="rect">
                <a:avLst/>
              </a:prstGeom>
            </p:spPr>
          </p:pic>
        </p:grpSp>
      </p:grpSp>
      <p:sp>
        <p:nvSpPr>
          <p:cNvPr id="2" name="文本框 1"/>
          <p:cNvSpPr txBox="1"/>
          <p:nvPr/>
        </p:nvSpPr>
        <p:spPr>
          <a:xfrm>
            <a:off x="5586730" y="1053465"/>
            <a:ext cx="5947410" cy="706755"/>
          </a:xfrm>
          <a:prstGeom prst="rect">
            <a:avLst/>
          </a:prstGeom>
          <a:noFill/>
        </p:spPr>
        <p:txBody>
          <a:bodyPr wrap="square" rtlCol="0" anchor="t">
            <a:spAutoFit/>
          </a:bodyPr>
          <a:p>
            <a:r>
              <a:rPr lang="zh-CN" altLang="en-US" sz="4000">
                <a:latin typeface="迷你简南宫" panose="02010609000101010101" charset="0"/>
                <a:ea typeface="迷你简南宫" panose="02010609000101010101" charset="0"/>
                <a:cs typeface="迷你简南宫" panose="02010609000101010101" charset="0"/>
              </a:rPr>
              <a:t>后端队员风采</a:t>
            </a:r>
            <a:endParaRPr lang="zh-CN" altLang="en-US" sz="4000">
              <a:latin typeface="迷你简南宫" panose="02010609000101010101" charset="0"/>
              <a:ea typeface="迷你简南宫" panose="02010609000101010101" charset="0"/>
              <a:cs typeface="迷你简南宫" panose="02010609000101010101" charset="0"/>
            </a:endParaRPr>
          </a:p>
        </p:txBody>
      </p:sp>
      <p:sp>
        <p:nvSpPr>
          <p:cNvPr id="7" name="文本框 6"/>
          <p:cNvSpPr txBox="1"/>
          <p:nvPr/>
        </p:nvSpPr>
        <p:spPr>
          <a:xfrm flipH="1">
            <a:off x="885825" y="2430780"/>
            <a:ext cx="8329295" cy="1383665"/>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陈浩男：专业后端，负责过数据库实践的工资管理系统，编程马路松中的 千寻（失物招领）</a:t>
            </a:r>
            <a:r>
              <a:rPr lang="en-US" altLang="zh-CN" sz="2800" spc="-170" dirty="0" smtClean="0">
                <a:solidFill>
                  <a:srgbClr val="1F1F1F"/>
                </a:solidFill>
                <a:latin typeface="迷你简南宫" panose="02010609000101010101" pitchFamily="49" charset="-122"/>
                <a:ea typeface="迷你简南宫" panose="02010609000101010101" pitchFamily="49" charset="-122"/>
              </a:rPr>
              <a:t>App</a:t>
            </a:r>
            <a:r>
              <a:rPr lang="zh-CN" altLang="en-US" sz="2800" spc="-170" dirty="0" smtClean="0">
                <a:solidFill>
                  <a:srgbClr val="1F1F1F"/>
                </a:solidFill>
                <a:latin typeface="迷你简南宫" panose="02010609000101010101" pitchFamily="49" charset="-122"/>
                <a:ea typeface="迷你简南宫" panose="02010609000101010101" pitchFamily="49" charset="-122"/>
              </a:rPr>
              <a:t>、共享电动车</a:t>
            </a:r>
            <a:r>
              <a:rPr lang="en-US" altLang="zh-CN" sz="2800" spc="-170" dirty="0" smtClean="0">
                <a:solidFill>
                  <a:srgbClr val="1F1F1F"/>
                </a:solidFill>
                <a:latin typeface="迷你简南宫" panose="02010609000101010101" pitchFamily="49" charset="-122"/>
                <a:ea typeface="迷你简南宫" panose="02010609000101010101" pitchFamily="49" charset="-122"/>
              </a:rPr>
              <a:t>App</a:t>
            </a:r>
            <a:r>
              <a:rPr lang="zh-CN" altLang="en-US" sz="2800" spc="-170" dirty="0" smtClean="0">
                <a:solidFill>
                  <a:srgbClr val="1F1F1F"/>
                </a:solidFill>
                <a:latin typeface="迷你简南宫" panose="02010609000101010101" pitchFamily="49" charset="-122"/>
                <a:ea typeface="迷你简南宫" panose="02010609000101010101" pitchFamily="49" charset="-122"/>
              </a:rPr>
              <a:t>，以及舍友一起开发的云盘web的后端。</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
        <p:nvSpPr>
          <p:cNvPr id="3" name="文本框 2"/>
          <p:cNvSpPr txBox="1"/>
          <p:nvPr/>
        </p:nvSpPr>
        <p:spPr>
          <a:xfrm flipH="1">
            <a:off x="944245" y="4001135"/>
            <a:ext cx="8329295" cy="953135"/>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郑斯彬：专业后端，</a:t>
            </a:r>
            <a:r>
              <a:rPr sz="2800" spc="-170" dirty="0" smtClean="0">
                <a:solidFill>
                  <a:srgbClr val="1F1F1F"/>
                </a:solidFill>
                <a:latin typeface="迷你简南宫" panose="02010609000101010101" pitchFamily="49" charset="-122"/>
                <a:ea typeface="迷你简南宫" panose="02010609000101010101" pitchFamily="49" charset="-122"/>
              </a:rPr>
              <a:t>模仿</a:t>
            </a:r>
            <a:r>
              <a:rPr lang="zh-CN" sz="2800" spc="-170" dirty="0" smtClean="0">
                <a:solidFill>
                  <a:srgbClr val="1F1F1F"/>
                </a:solidFill>
                <a:latin typeface="迷你简南宫" panose="02010609000101010101" pitchFamily="49" charset="-122"/>
                <a:ea typeface="迷你简南宫" panose="02010609000101010101" pitchFamily="49" charset="-122"/>
              </a:rPr>
              <a:t>过</a:t>
            </a:r>
            <a:r>
              <a:rPr sz="2800" spc="-170" dirty="0" smtClean="0">
                <a:solidFill>
                  <a:srgbClr val="1F1F1F"/>
                </a:solidFill>
                <a:latin typeface="迷你简南宫" panose="02010609000101010101" pitchFamily="49" charset="-122"/>
                <a:ea typeface="迷你简南宫" panose="02010609000101010101" pitchFamily="49" charset="-122"/>
              </a:rPr>
              <a:t>天猫整站ssm</a:t>
            </a:r>
            <a:r>
              <a:rPr lang="zh-CN" sz="2800" spc="-170" dirty="0" smtClean="0">
                <a:solidFill>
                  <a:srgbClr val="1F1F1F"/>
                </a:solidFill>
                <a:latin typeface="迷你简南宫" panose="02010609000101010101" pitchFamily="49" charset="-122"/>
                <a:ea typeface="迷你简南宫" panose="02010609000101010101" pitchFamily="49" charset="-122"/>
              </a:rPr>
              <a:t>、</a:t>
            </a:r>
            <a:r>
              <a:rPr sz="2800" spc="-170" dirty="0" smtClean="0">
                <a:solidFill>
                  <a:srgbClr val="1F1F1F"/>
                </a:solidFill>
                <a:latin typeface="迷你简南宫" panose="02010609000101010101" pitchFamily="49" charset="-122"/>
                <a:ea typeface="迷你简南宫" panose="02010609000101010101" pitchFamily="49" charset="-122"/>
              </a:rPr>
              <a:t>天猫整站spring-boot</a:t>
            </a:r>
            <a:r>
              <a:rPr lang="zh-CN" sz="2800" spc="-170" dirty="0" smtClean="0">
                <a:solidFill>
                  <a:srgbClr val="1F1F1F"/>
                </a:solidFill>
                <a:latin typeface="迷你简南宫" panose="02010609000101010101" pitchFamily="49" charset="-122"/>
                <a:ea typeface="迷你简南宫" panose="02010609000101010101" pitchFamily="49" charset="-122"/>
              </a:rPr>
              <a:t>、负责过</a:t>
            </a:r>
            <a:r>
              <a:rPr sz="2800" spc="-170" dirty="0" smtClean="0">
                <a:solidFill>
                  <a:srgbClr val="1F1F1F"/>
                </a:solidFill>
                <a:latin typeface="迷你简南宫" panose="02010609000101010101" pitchFamily="49" charset="-122"/>
                <a:ea typeface="迷你简南宫" panose="02010609000101010101" pitchFamily="49" charset="-122"/>
              </a:rPr>
              <a:t>成绩查询项目spring-boot</a:t>
            </a:r>
            <a:r>
              <a:rPr lang="zh-CN" sz="2800" spc="-170" dirty="0" smtClean="0">
                <a:solidFill>
                  <a:srgbClr val="1F1F1F"/>
                </a:solidFill>
                <a:latin typeface="迷你简南宫" panose="02010609000101010101" pitchFamily="49" charset="-122"/>
                <a:ea typeface="迷你简南宫" panose="02010609000101010101" pitchFamily="49" charset="-122"/>
              </a:rPr>
              <a:t>的后端</a:t>
            </a:r>
            <a:endParaRPr sz="2800" spc="-170" dirty="0" smtClean="0">
              <a:solidFill>
                <a:srgbClr val="1F1F1F"/>
              </a:solidFill>
              <a:latin typeface="迷你简南宫" panose="02010609000101010101" pitchFamily="49" charset="-122"/>
              <a:ea typeface="迷你简南宫" panose="02010609000101010101" pitchFamily="49" charset="-122"/>
            </a:endParaRPr>
          </a:p>
        </p:txBody>
      </p:sp>
      <p:sp>
        <p:nvSpPr>
          <p:cNvPr id="4" name="文本框 3"/>
          <p:cNvSpPr txBox="1"/>
          <p:nvPr/>
        </p:nvSpPr>
        <p:spPr>
          <a:xfrm flipH="1">
            <a:off x="944245" y="5372735"/>
            <a:ext cx="8329295" cy="521970"/>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黄晓东：入门后端，在努力涨知识。</a:t>
            </a:r>
            <a:endParaRPr sz="2800" spc="-170" dirty="0" smtClean="0">
              <a:solidFill>
                <a:srgbClr val="1F1F1F"/>
              </a:solidFill>
              <a:latin typeface="迷你简南宫" panose="02010609000101010101" pitchFamily="49" charset="-122"/>
              <a:ea typeface="迷你简南宫" panose="02010609000101010101" pitchFamily="49" charset="-122"/>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decel="13000" fill="hold" nodeType="withEffect">
                                  <p:stCondLst>
                                    <p:cond delay="0"/>
                                  </p:stCondLst>
                                  <p:childTnLst>
                                    <p:animMotion origin="layout" path="M 1.25E-6 -4.44444E-6 C 0.13008 0.23218 0.22773 0.30024 0.39323 0.41065 C 0.55859 0.5213 0.82708 0.58727 0.99375 0.66297 C 1.16029 0.73912 1.29609 0.89098 1.30078 0.94237 " pathEditMode="relative" rAng="0" ptsTypes="AAAA">
                                      <p:cBhvr>
                                        <p:cTn id="6" dur="6250" fill="hold"/>
                                        <p:tgtEl>
                                          <p:spTgt spid="15"/>
                                        </p:tgtEl>
                                        <p:attrNameLst>
                                          <p:attrName>ppt_x</p:attrName>
                                          <p:attrName>ppt_y</p:attrName>
                                        </p:attrNameLst>
                                      </p:cBhvr>
                                      <p:rCtr x="65039" y="47106"/>
                                    </p:animMotion>
                                  </p:childTnLst>
                                </p:cTn>
                              </p:par>
                              <p:par>
                                <p:cTn id="7" presetID="8" presetClass="emph" presetSubtype="0" repeatCount="indefinite" fill="hold" nodeType="withEffect">
                                  <p:stCondLst>
                                    <p:cond delay="0"/>
                                  </p:stCondLst>
                                  <p:childTnLst>
                                    <p:animRot by="21600000">
                                      <p:cBhvr>
                                        <p:cTn id="8" dur="1500" fill="hold"/>
                                        <p:tgtEl>
                                          <p:spTgt spid="15"/>
                                        </p:tgtEl>
                                        <p:attrNameLst>
                                          <p:attrName>r</p:attrName>
                                        </p:attrNameLst>
                                      </p:cBhvr>
                                    </p:animRot>
                                  </p:childTnLst>
                                </p:cTn>
                              </p:par>
                              <p:par>
                                <p:cTn id="9" presetID="0" presetClass="path" presetSubtype="0" repeatCount="indefinite" decel="13000" fill="hold" nodeType="withEffect">
                                  <p:stCondLst>
                                    <p:cond delay="1250"/>
                                  </p:stCondLst>
                                  <p:childTnLst>
                                    <p:animMotion origin="layout" path="M 4.16667E-6 3.7037E-7 C 0.13007 0.23241 0.29987 0.34815 0.45612 0.44352 C 0.6125 0.53866 0.80234 0.55532 0.93763 0.57106 C 1.07265 0.5875 1.29609 0.69792 1.30078 0.74884 " pathEditMode="relative" rAng="0" ptsTypes="AAAA">
                                      <p:cBhvr>
                                        <p:cTn id="10" dur="5500" fill="hold"/>
                                        <p:tgtEl>
                                          <p:spTgt spid="14"/>
                                        </p:tgtEl>
                                        <p:attrNameLst>
                                          <p:attrName>ppt_x</p:attrName>
                                          <p:attrName>ppt_y</p:attrName>
                                        </p:attrNameLst>
                                      </p:cBhvr>
                                      <p:rCtr x="65039" y="37431"/>
                                    </p:animMotion>
                                  </p:childTnLst>
                                </p:cTn>
                              </p:par>
                              <p:par>
                                <p:cTn id="11" presetID="8" presetClass="emph" presetSubtype="0" repeatCount="indefinite" fill="hold" nodeType="withEffect">
                                  <p:stCondLst>
                                    <p:cond delay="1250"/>
                                  </p:stCondLst>
                                  <p:childTnLst>
                                    <p:animRot by="21600000">
                                      <p:cBhvr>
                                        <p:cTn id="12" dur="1500" fill="hold"/>
                                        <p:tgtEl>
                                          <p:spTgt spid="14"/>
                                        </p:tgtEl>
                                        <p:attrNameLst>
                                          <p:attrName>r</p:attrName>
                                        </p:attrNameLst>
                                      </p:cBhvr>
                                    </p:animRot>
                                  </p:childTnLst>
                                </p:cTn>
                              </p:par>
                              <p:par>
                                <p:cTn id="13" presetID="0" presetClass="path" presetSubtype="0" repeatCount="indefinite" decel="13000" fill="hold" nodeType="withEffect">
                                  <p:stCondLst>
                                    <p:cond delay="250"/>
                                  </p:stCondLst>
                                  <p:childTnLst>
                                    <p:animMotion origin="layout" path="M 6.25E-7 -1.11111E-6 C 0.13008 0.23218 0.22773 0.30023 0.39323 0.41065 C 0.55859 0.5213 0.82708 0.58727 0.99375 0.66296 C 1.16029 0.73935 1.29609 0.89097 1.30078 0.94236 " pathEditMode="relative" rAng="0" ptsTypes="AAAA">
                                      <p:cBhvr>
                                        <p:cTn id="14" dur="4500" fill="hold"/>
                                        <p:tgtEl>
                                          <p:spTgt spid="17"/>
                                        </p:tgtEl>
                                        <p:attrNameLst>
                                          <p:attrName>ppt_x</p:attrName>
                                          <p:attrName>ppt_y</p:attrName>
                                        </p:attrNameLst>
                                      </p:cBhvr>
                                      <p:rCtr x="65039" y="47106"/>
                                    </p:animMotion>
                                  </p:childTnLst>
                                </p:cTn>
                              </p:par>
                              <p:par>
                                <p:cTn id="15" presetID="8" presetClass="emph" presetSubtype="0" repeatCount="indefinite" fill="hold" nodeType="withEffect">
                                  <p:stCondLst>
                                    <p:cond delay="250"/>
                                  </p:stCondLst>
                                  <p:childTnLst>
                                    <p:animRot by="21600000">
                                      <p:cBhvr>
                                        <p:cTn id="16" dur="1500" fill="hold"/>
                                        <p:tgtEl>
                                          <p:spTgt spid="17"/>
                                        </p:tgtEl>
                                        <p:attrNameLst>
                                          <p:attrName>r</p:attrName>
                                        </p:attrNameLst>
                                      </p:cBhvr>
                                    </p:animRot>
                                  </p:childTnLst>
                                </p:cTn>
                              </p:par>
                              <p:par>
                                <p:cTn id="17" presetID="0" presetClass="path" presetSubtype="0" repeatCount="indefinite" decel="13000" fill="hold" nodeType="withEffect">
                                  <p:stCondLst>
                                    <p:cond delay="3500"/>
                                  </p:stCondLst>
                                  <p:childTnLst>
                                    <p:animMotion origin="layout" path="M -4.375E-6 3.7037E-7 C 0.13008 0.23241 0.29987 0.34815 0.45612 0.44352 C 0.6125 0.53866 0.80235 0.55532 0.93763 0.57106 C 1.07266 0.5875 1.2961 0.69792 1.30079 0.74884 " pathEditMode="relative" rAng="0" ptsTypes="AAAA">
                                      <p:cBhvr>
                                        <p:cTn id="18" dur="4500" fill="hold"/>
                                        <p:tgtEl>
                                          <p:spTgt spid="16"/>
                                        </p:tgtEl>
                                        <p:attrNameLst>
                                          <p:attrName>ppt_x</p:attrName>
                                          <p:attrName>ppt_y</p:attrName>
                                        </p:attrNameLst>
                                      </p:cBhvr>
                                      <p:rCtr x="65039" y="37431"/>
                                    </p:animMotion>
                                  </p:childTnLst>
                                </p:cTn>
                              </p:par>
                              <p:par>
                                <p:cTn id="19" presetID="8" presetClass="emph" presetSubtype="0" repeatCount="indefinite" fill="hold" nodeType="withEffect">
                                  <p:stCondLst>
                                    <p:cond delay="3500"/>
                                  </p:stCondLst>
                                  <p:childTnLst>
                                    <p:animRot by="21600000">
                                      <p:cBhvr>
                                        <p:cTn id="20" dur="1500" fill="hold"/>
                                        <p:tgtEl>
                                          <p:spTgt spid="16"/>
                                        </p:tgtEl>
                                        <p:attrNameLst>
                                          <p:attrName>r</p:attrName>
                                        </p:attrNameLst>
                                      </p:cBhvr>
                                    </p:animRot>
                                  </p:childTnLst>
                                </p:cTn>
                              </p:par>
                              <p:par>
                                <p:cTn id="21" presetID="0" presetClass="path" presetSubtype="0" decel="13000" fill="hold" nodeType="withEffect">
                                  <p:stCondLst>
                                    <p:cond delay="1750"/>
                                  </p:stCondLst>
                                  <p:childTnLst>
                                    <p:animMotion origin="layout" path="M 3.33333E-6 -4.07407E-6 C 0.13007 0.23218 0.22773 0.30024 0.39323 0.41065 C 0.55859 0.5213 0.82708 0.58727 0.99375 0.66297 C 1.16028 0.73936 1.29609 0.89098 1.30078 0.94237 " pathEditMode="relative" rAng="0" ptsTypes="AAAA">
                                      <p:cBhvr>
                                        <p:cTn id="22" dur="6250" fill="hold"/>
                                        <p:tgtEl>
                                          <p:spTgt spid="18"/>
                                        </p:tgtEl>
                                        <p:attrNameLst>
                                          <p:attrName>ppt_x</p:attrName>
                                          <p:attrName>ppt_y</p:attrName>
                                        </p:attrNameLst>
                                      </p:cBhvr>
                                      <p:rCtr x="65039" y="47106"/>
                                    </p:animMotion>
                                  </p:childTnLst>
                                </p:cTn>
                              </p:par>
                              <p:par>
                                <p:cTn id="23" presetID="8" presetClass="emph" presetSubtype="0" repeatCount="indefinite" fill="hold" nodeType="withEffect">
                                  <p:stCondLst>
                                    <p:cond delay="1750"/>
                                  </p:stCondLst>
                                  <p:childTnLst>
                                    <p:animRot by="21600000">
                                      <p:cBhvr>
                                        <p:cTn id="24" dur="1500" fill="hold"/>
                                        <p:tgtEl>
                                          <p:spTgt spid="18"/>
                                        </p:tgtEl>
                                        <p:attrNameLst>
                                          <p:attrName>r</p:attrName>
                                        </p:attrNameLst>
                                      </p:cBhvr>
                                    </p:animRot>
                                  </p:childTnLst>
                                </p:cTn>
                              </p:par>
                              <p:par>
                                <p:cTn id="25" presetID="0" presetClass="path" presetSubtype="0" repeatCount="indefinite" decel="13000" fill="hold" nodeType="withEffect">
                                  <p:stCondLst>
                                    <p:cond delay="4000"/>
                                  </p:stCondLst>
                                  <p:childTnLst>
                                    <p:animMotion origin="layout" path="M -2.29167E-6 -3.33333E-6 C 0.13008 0.23218 0.22774 0.30023 0.39323 0.41065 C 0.5586 0.5213 0.82709 0.58727 0.99375 0.66297 C 1.16029 0.73912 1.2961 0.89098 1.30078 0.94236 " pathEditMode="relative" rAng="0" ptsTypes="AAAA">
                                      <p:cBhvr>
                                        <p:cTn id="26" dur="4500" fill="hold"/>
                                        <p:tgtEl>
                                          <p:spTgt spid="19"/>
                                        </p:tgtEl>
                                        <p:attrNameLst>
                                          <p:attrName>ppt_x</p:attrName>
                                          <p:attrName>ppt_y</p:attrName>
                                        </p:attrNameLst>
                                      </p:cBhvr>
                                      <p:rCtr x="65039" y="47106"/>
                                    </p:animMotion>
                                  </p:childTnLst>
                                </p:cTn>
                              </p:par>
                              <p:par>
                                <p:cTn id="27" presetID="8" presetClass="emph" presetSubtype="0" repeatCount="indefinite" fill="hold" nodeType="withEffect">
                                  <p:stCondLst>
                                    <p:cond delay="4000"/>
                                  </p:stCondLst>
                                  <p:childTnLst>
                                    <p:animRot by="21600000">
                                      <p:cBhvr>
                                        <p:cTn id="28" dur="1500" fill="hold"/>
                                        <p:tgtEl>
                                          <p:spTgt spid="19"/>
                                        </p:tgtEl>
                                        <p:attrNameLst>
                                          <p:attrName>r</p:attrName>
                                        </p:attrNameLst>
                                      </p:cBhvr>
                                    </p:animRot>
                                  </p:childTnLst>
                                </p:cTn>
                              </p:par>
                              <p:par>
                                <p:cTn id="29" presetID="0" presetClass="path" presetSubtype="0" decel="13000" fill="hold" nodeType="withEffect">
                                  <p:stCondLst>
                                    <p:cond delay="3250"/>
                                  </p:stCondLst>
                                  <p:childTnLst>
                                    <p:animMotion origin="layout" path="M -1.66667E-6 1.48148E-6 C 0.13008 0.23217 0.22774 0.30023 0.39323 0.41065 C 0.5586 0.52129 0.82709 0.58727 0.99375 0.66296 C 1.16029 0.73912 1.2961 0.89097 1.30078 0.94236 " pathEditMode="relative" rAng="0" ptsTypes="AAAA">
                                      <p:cBhvr>
                                        <p:cTn id="30" dur="6250" fill="hold"/>
                                        <p:tgtEl>
                                          <p:spTgt spid="20"/>
                                        </p:tgtEl>
                                        <p:attrNameLst>
                                          <p:attrName>ppt_x</p:attrName>
                                          <p:attrName>ppt_y</p:attrName>
                                        </p:attrNameLst>
                                      </p:cBhvr>
                                      <p:rCtr x="65039" y="47106"/>
                                    </p:animMotion>
                                  </p:childTnLst>
                                </p:cTn>
                              </p:par>
                              <p:par>
                                <p:cTn id="31" presetID="8" presetClass="emph" presetSubtype="0" repeatCount="indefinite" fill="hold" nodeType="withEffect">
                                  <p:stCondLst>
                                    <p:cond delay="3250"/>
                                  </p:stCondLst>
                                  <p:childTnLst>
                                    <p:animRot by="21600000">
                                      <p:cBhvr>
                                        <p:cTn id="32" dur="1500" fill="hold"/>
                                        <p:tgtEl>
                                          <p:spTgt spid="20"/>
                                        </p:tgtEl>
                                        <p:attrNameLst>
                                          <p:attrName>r</p:attrName>
                                        </p:attrNameLst>
                                      </p:cBhvr>
                                    </p:animRot>
                                  </p:childTnLst>
                                </p:cTn>
                              </p:par>
                              <p:par>
                                <p:cTn id="33" presetID="0" presetClass="path" presetSubtype="0" repeatCount="indefinite" decel="13000" fill="hold" nodeType="withEffect">
                                  <p:stCondLst>
                                    <p:cond delay="0"/>
                                  </p:stCondLst>
                                  <p:childTnLst>
                                    <p:animMotion origin="layout" path="M 3.125E-6 1.85185E-6 C 0.13008 0.23241 0.29987 0.34815 0.45612 0.44352 C 0.6125 0.53866 0.80234 0.55532 0.93763 0.57106 C 1.07265 0.5875 1.29609 0.69791 1.30078 0.74884 " pathEditMode="relative" rAng="0" ptsTypes="AAAA">
                                      <p:cBhvr>
                                        <p:cTn id="34" dur="5500" fill="hold"/>
                                        <p:tgtEl>
                                          <p:spTgt spid="21"/>
                                        </p:tgtEl>
                                        <p:attrNameLst>
                                          <p:attrName>ppt_x</p:attrName>
                                          <p:attrName>ppt_y</p:attrName>
                                        </p:attrNameLst>
                                      </p:cBhvr>
                                      <p:rCtr x="65039" y="37431"/>
                                    </p:animMotion>
                                  </p:childTnLst>
                                </p:cTn>
                              </p:par>
                              <p:par>
                                <p:cTn id="35" presetID="8" presetClass="emph" presetSubtype="0" repeatCount="indefinite" fill="hold" nodeType="withEffect">
                                  <p:stCondLst>
                                    <p:cond delay="0"/>
                                  </p:stCondLst>
                                  <p:childTnLst>
                                    <p:animRot by="21600000">
                                      <p:cBhvr>
                                        <p:cTn id="36" dur="1500" fill="hold"/>
                                        <p:tgtEl>
                                          <p:spTgt spid="21"/>
                                        </p:tgtEl>
                                        <p:attrNameLst>
                                          <p:attrName>r</p:attrName>
                                        </p:attrNameLst>
                                      </p:cBhvr>
                                    </p:animRot>
                                  </p:childTnLst>
                                </p:cTn>
                              </p:par>
                              <p:par>
                                <p:cTn id="37" presetID="0" presetClass="path" presetSubtype="0" repeatCount="indefinite" decel="13000" fill="hold" nodeType="withEffect">
                                  <p:stCondLst>
                                    <p:cond delay="5500"/>
                                  </p:stCondLst>
                                  <p:childTnLst>
                                    <p:animMotion origin="layout" path="M -4.375E-6 1.48148E-6 C 0.13008 0.23217 0.22774 0.30023 0.39323 0.41065 C 0.5586 0.52129 0.82709 0.58727 0.99375 0.66296 C 1.16029 0.73912 1.2961 0.89097 1.30079 0.94236 " pathEditMode="relative" rAng="0" ptsTypes="AAAA">
                                      <p:cBhvr>
                                        <p:cTn id="38" dur="6250" fill="hold"/>
                                        <p:tgtEl>
                                          <p:spTgt spid="22"/>
                                        </p:tgtEl>
                                        <p:attrNameLst>
                                          <p:attrName>ppt_x</p:attrName>
                                          <p:attrName>ppt_y</p:attrName>
                                        </p:attrNameLst>
                                      </p:cBhvr>
                                      <p:rCtr x="65039" y="47106"/>
                                    </p:animMotion>
                                  </p:childTnLst>
                                </p:cTn>
                              </p:par>
                              <p:par>
                                <p:cTn id="39" presetID="8" presetClass="emph" presetSubtype="0" repeatCount="indefinite" fill="hold" nodeType="withEffect">
                                  <p:stCondLst>
                                    <p:cond delay="5500"/>
                                  </p:stCondLst>
                                  <p:childTnLst>
                                    <p:animRot by="21600000">
                                      <p:cBhvr>
                                        <p:cTn id="40" dur="1500" fill="hold"/>
                                        <p:tgtEl>
                                          <p:spTgt spid="22"/>
                                        </p:tgtEl>
                                        <p:attrNameLst>
                                          <p:attrName>r</p:attrName>
                                        </p:attrNameLst>
                                      </p:cBhvr>
                                    </p:animRot>
                                  </p:childTnLst>
                                </p:cTn>
                              </p:par>
                              <p:par>
                                <p:cTn id="41" presetID="0" presetClass="path" presetSubtype="0" repeatCount="indefinite" decel="13000" fill="hold" nodeType="withEffect">
                                  <p:stCondLst>
                                    <p:cond delay="6250"/>
                                  </p:stCondLst>
                                  <p:childTnLst>
                                    <p:animMotion origin="layout" path="M -1.66667E-6 1.48148E-6 C 0.13008 0.23217 0.22774 0.30023 0.39323 0.41065 C 0.5586 0.52129 0.82709 0.58727 0.99375 0.66296 C 1.16029 0.73912 1.2961 0.89097 1.30078 0.94236 " pathEditMode="relative" rAng="0" ptsTypes="AAAA">
                                      <p:cBhvr>
                                        <p:cTn id="42" dur="6250" fill="hold"/>
                                        <p:tgtEl>
                                          <p:spTgt spid="23"/>
                                        </p:tgtEl>
                                        <p:attrNameLst>
                                          <p:attrName>ppt_x</p:attrName>
                                          <p:attrName>ppt_y</p:attrName>
                                        </p:attrNameLst>
                                      </p:cBhvr>
                                      <p:rCtr x="65039" y="47106"/>
                                    </p:animMotion>
                                  </p:childTnLst>
                                </p:cTn>
                              </p:par>
                              <p:par>
                                <p:cTn id="43" presetID="8" presetClass="emph" presetSubtype="0" repeatCount="indefinite" fill="hold" nodeType="withEffect">
                                  <p:stCondLst>
                                    <p:cond delay="6250"/>
                                  </p:stCondLst>
                                  <p:childTnLst>
                                    <p:animRot by="21600000">
                                      <p:cBhvr>
                                        <p:cTn id="44" dur="1500" fill="hold"/>
                                        <p:tgtEl>
                                          <p:spTgt spid="23"/>
                                        </p:tgtEl>
                                        <p:attrNameLst>
                                          <p:attrName>r</p:attrName>
                                        </p:attrNameLst>
                                      </p:cBhvr>
                                    </p:animRot>
                                  </p:childTnLst>
                                </p:cTn>
                              </p:par>
                              <p:par>
                                <p:cTn id="45" presetID="0" presetClass="path" presetSubtype="0" repeatCount="indefinite" decel="13000" fill="hold" nodeType="withEffect">
                                  <p:stCondLst>
                                    <p:cond delay="9000"/>
                                  </p:stCondLst>
                                  <p:childTnLst>
                                    <p:animMotion origin="layout" path="M -1.875E-6 1.85185E-6 C 0.13008 0.23217 0.22774 0.30023 0.39323 0.41065 C 0.5586 0.52129 0.82709 0.58727 0.99375 0.66296 C 1.16029 0.73912 1.2961 0.89097 1.30078 0.94236 " pathEditMode="relative" rAng="0" ptsTypes="AAAA">
                                      <p:cBhvr>
                                        <p:cTn id="46" dur="6250" fill="hold"/>
                                        <p:tgtEl>
                                          <p:spTgt spid="25"/>
                                        </p:tgtEl>
                                        <p:attrNameLst>
                                          <p:attrName>ppt_x</p:attrName>
                                          <p:attrName>ppt_y</p:attrName>
                                        </p:attrNameLst>
                                      </p:cBhvr>
                                      <p:rCtr x="65039" y="47106"/>
                                    </p:animMotion>
                                  </p:childTnLst>
                                </p:cTn>
                              </p:par>
                              <p:par>
                                <p:cTn id="47" presetID="8" presetClass="emph" presetSubtype="0" repeatCount="indefinite" fill="hold" nodeType="withEffect">
                                  <p:stCondLst>
                                    <p:cond delay="9000"/>
                                  </p:stCondLst>
                                  <p:childTnLst>
                                    <p:animRot by="21600000">
                                      <p:cBhvr>
                                        <p:cTn id="48" dur="1500" fill="hold"/>
                                        <p:tgtEl>
                                          <p:spTgt spid="25"/>
                                        </p:tgtEl>
                                        <p:attrNameLst>
                                          <p:attrName>r</p:attrName>
                                        </p:attrNameLst>
                                      </p:cBhvr>
                                    </p:animRot>
                                  </p:childTnLst>
                                </p:cTn>
                              </p:par>
                              <p:par>
                                <p:cTn id="49" presetID="0" presetClass="path" presetSubtype="0" repeatCount="indefinite" decel="13000" fill="hold" nodeType="withEffect">
                                  <p:stCondLst>
                                    <p:cond delay="9000"/>
                                  </p:stCondLst>
                                  <p:childTnLst>
                                    <p:animMotion origin="layout" path="M 1.45833E-6 -3.7037E-7 C 0.13008 0.23218 0.22773 0.30023 0.39323 0.41065 C 0.55859 0.5213 0.82708 0.58727 0.99375 0.66296 C 1.16029 0.73935 1.29609 0.89097 1.30078 0.94236 " pathEditMode="relative" rAng="0" ptsTypes="AAAA">
                                      <p:cBhvr>
                                        <p:cTn id="50" dur="10000" fill="hold"/>
                                        <p:tgtEl>
                                          <p:spTgt spid="27"/>
                                        </p:tgtEl>
                                        <p:attrNameLst>
                                          <p:attrName>ppt_x</p:attrName>
                                          <p:attrName>ppt_y</p:attrName>
                                        </p:attrNameLst>
                                      </p:cBhvr>
                                      <p:rCtr x="65039" y="47106"/>
                                    </p:animMotion>
                                  </p:childTnLst>
                                </p:cTn>
                              </p:par>
                              <p:par>
                                <p:cTn id="51" presetID="8" presetClass="emph" presetSubtype="0" repeatCount="indefinite" fill="hold" nodeType="withEffect">
                                  <p:stCondLst>
                                    <p:cond delay="12000"/>
                                  </p:stCondLst>
                                  <p:childTnLst>
                                    <p:animRot by="21600000">
                                      <p:cBhvr>
                                        <p:cTn id="52" dur="1500" fill="hold"/>
                                        <p:tgtEl>
                                          <p:spTgt spid="27"/>
                                        </p:tgtEl>
                                        <p:attrNameLst>
                                          <p:attrName>r</p:attrName>
                                        </p:attrNameLst>
                                      </p:cBhvr>
                                    </p:animRot>
                                  </p:childTnLst>
                                </p:cTn>
                              </p:par>
                              <p:par>
                                <p:cTn id="53" presetID="0" presetClass="path" presetSubtype="0" repeatCount="indefinite" decel="13000" fill="hold" nodeType="withEffect">
                                  <p:stCondLst>
                                    <p:cond delay="12000"/>
                                  </p:stCondLst>
                                  <p:childTnLst>
                                    <p:animMotion origin="layout" path="M -1.04167E-6 -4.44444E-6 C 0.13008 0.23241 0.29987 0.34815 0.45612 0.44352 C 0.6125 0.53866 0.80234 0.55533 0.93763 0.57107 C 1.07266 0.5875 1.29609 0.69792 1.30078 0.74885 " pathEditMode="relative" rAng="0" ptsTypes="AAAA">
                                      <p:cBhvr>
                                        <p:cTn id="54" dur="10000" fill="hold"/>
                                        <p:tgtEl>
                                          <p:spTgt spid="26"/>
                                        </p:tgtEl>
                                        <p:attrNameLst>
                                          <p:attrName>ppt_x</p:attrName>
                                          <p:attrName>ppt_y</p:attrName>
                                        </p:attrNameLst>
                                      </p:cBhvr>
                                      <p:rCtr x="65039" y="37431"/>
                                    </p:animMotion>
                                  </p:childTnLst>
                                </p:cTn>
                              </p:par>
                              <p:par>
                                <p:cTn id="55" presetID="8" presetClass="emph" presetSubtype="0" repeatCount="indefinite" fill="hold" nodeType="withEffect">
                                  <p:stCondLst>
                                    <p:cond delay="11000"/>
                                  </p:stCondLst>
                                  <p:childTnLst>
                                    <p:animRot by="21600000">
                                      <p:cBhvr>
                                        <p:cTn id="56" dur="1500" fill="hold"/>
                                        <p:tgtEl>
                                          <p:spTgt spid="26"/>
                                        </p:tgtEl>
                                        <p:attrNameLst>
                                          <p:attrName>r</p:attrName>
                                        </p:attrNameLst>
                                      </p:cBhvr>
                                    </p:animRot>
                                  </p:childTnLst>
                                </p:cTn>
                              </p:par>
                              <p:par>
                                <p:cTn id="57" presetID="10" presetClass="entr" presetSubtype="0" fill="hold" nodeType="withEffect">
                                  <p:stCondLst>
                                    <p:cond delay="550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2" presetClass="entr" presetSubtype="2" accel="26000" decel="49000" fill="hold" nodeType="withEffect">
                                  <p:stCondLst>
                                    <p:cond delay="20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2250" fill="hold"/>
                                        <p:tgtEl>
                                          <p:spTgt spid="76"/>
                                        </p:tgtEl>
                                        <p:attrNameLst>
                                          <p:attrName>ppt_x</p:attrName>
                                        </p:attrNameLst>
                                      </p:cBhvr>
                                      <p:tavLst>
                                        <p:tav tm="0">
                                          <p:val>
                                            <p:strVal val="1+#ppt_w/2"/>
                                          </p:val>
                                        </p:tav>
                                        <p:tav tm="100000">
                                          <p:val>
                                            <p:strVal val="#ppt_x"/>
                                          </p:val>
                                        </p:tav>
                                      </p:tavLst>
                                    </p:anim>
                                    <p:anim calcmode="lin" valueType="num">
                                      <p:cBhvr additive="base">
                                        <p:cTn id="63" dur="2250" fill="hold"/>
                                        <p:tgtEl>
                                          <p:spTgt spid="76"/>
                                        </p:tgtEl>
                                        <p:attrNameLst>
                                          <p:attrName>ppt_y</p:attrName>
                                        </p:attrNameLst>
                                      </p:cBhvr>
                                      <p:tavLst>
                                        <p:tav tm="0">
                                          <p:val>
                                            <p:strVal val="#ppt_y"/>
                                          </p:val>
                                        </p:tav>
                                        <p:tav tm="100000">
                                          <p:val>
                                            <p:strVal val="#ppt_y"/>
                                          </p:val>
                                        </p:tav>
                                      </p:tavLst>
                                    </p:anim>
                                  </p:childTnLst>
                                </p:cTn>
                              </p:par>
                              <p:par>
                                <p:cTn id="64" presetID="10" presetClass="entr" presetSubtype="0" fill="hold" grpId="0" nodeType="withEffect">
                                  <p:stCondLst>
                                    <p:cond delay="30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grpId="0" nodeType="withEffect">
                                  <p:stCondLst>
                                    <p:cond delay="300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par>
                                <p:cTn id="70" presetID="10" presetClass="entr" presetSubtype="0" fill="hold" grpId="0" nodeType="withEffect">
                                  <p:stCondLst>
                                    <p:cond delay="300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3097160" y="-1140722"/>
            <a:ext cx="12192000" cy="6094827"/>
          </a:xfrm>
          <a:prstGeom prst="rect">
            <a:avLst/>
          </a:prstGeom>
        </p:spPr>
      </p:pic>
      <p:sp>
        <p:nvSpPr>
          <p:cNvPr id="8" name="矩形 7"/>
          <p:cNvSpPr/>
          <p:nvPr/>
        </p:nvSpPr>
        <p:spPr>
          <a:xfrm>
            <a:off x="-4561114" y="-3113314"/>
            <a:ext cx="2307771" cy="1894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descr="http://a.hiphotos.baidu.com/zhidao/pic/item/58ee3d6d55fbb2fb73dc69d64d4a20a44723dc7a.jpg"/>
          <p:cNvPicPr>
            <a:picLocks noChangeAspect="1" noChangeArrowheads="1"/>
          </p:cNvPicPr>
          <p:nvPr/>
        </p:nvPicPr>
        <p:blipFill rotWithShape="1">
          <a:blip r:embed="rId2">
            <a:extLst>
              <a:ext uri="{28A0092B-C50C-407E-A947-70E740481C1C}">
                <a14:useLocalDpi xmlns:a14="http://schemas.microsoft.com/office/drawing/2010/main" val="0"/>
              </a:ext>
            </a:extLst>
          </a:blip>
          <a:srcRect t="32918"/>
          <a:stretch>
            <a:fillRect/>
          </a:stretch>
        </p:blipFill>
        <p:spPr bwMode="auto">
          <a:xfrm>
            <a:off x="-1473835" y="-1830844"/>
            <a:ext cx="5521114" cy="3744099"/>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6804" t="28333" r="89793" b="66778"/>
          <a:stretch>
            <a:fillRect/>
          </a:stretch>
        </p:blipFill>
        <p:spPr>
          <a:xfrm>
            <a:off x="3265496" y="1958864"/>
            <a:ext cx="263838" cy="259900"/>
          </a:xfrm>
          <a:prstGeom prst="rect">
            <a:avLst/>
          </a:prstGeom>
        </p:spPr>
      </p:pic>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2275" t="11111" r="94629" b="84375"/>
          <a:stretch>
            <a:fillRect/>
          </a:stretch>
        </p:blipFill>
        <p:spPr>
          <a:xfrm>
            <a:off x="4241002" y="1497535"/>
            <a:ext cx="188124" cy="188124"/>
          </a:xfrm>
          <a:prstGeom prst="rect">
            <a:avLst/>
          </a:pr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6804" t="28333" r="89793" b="66778"/>
          <a:stretch>
            <a:fillRect/>
          </a:stretch>
        </p:blipFill>
        <p:spPr>
          <a:xfrm>
            <a:off x="3396894" y="2678472"/>
            <a:ext cx="282494" cy="278276"/>
          </a:xfrm>
          <a:prstGeom prst="rect">
            <a:avLst/>
          </a:prstGeom>
        </p:spPr>
      </p:pic>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2275" t="11111" r="94629" b="84375"/>
          <a:stretch>
            <a:fillRect/>
          </a:stretch>
        </p:blipFill>
        <p:spPr>
          <a:xfrm rot="5561860">
            <a:off x="4023101" y="2003467"/>
            <a:ext cx="175224" cy="175224"/>
          </a:xfrm>
          <a:prstGeom prst="rect">
            <a:avLst/>
          </a:prstGeom>
        </p:spPr>
      </p:pic>
      <p:pic>
        <p:nvPicPr>
          <p:cNvPr id="18" name="图片 17"/>
          <p:cNvPicPr>
            <a:picLocks noChangeAspect="1"/>
          </p:cNvPicPr>
          <p:nvPr/>
        </p:nvPicPr>
        <p:blipFill rotWithShape="1">
          <a:blip r:embed="rId7" cstate="print">
            <a:extLst>
              <a:ext uri="{28A0092B-C50C-407E-A947-70E740481C1C}">
                <a14:useLocalDpi xmlns:a14="http://schemas.microsoft.com/office/drawing/2010/main" val="0"/>
              </a:ext>
            </a:extLst>
          </a:blip>
          <a:srcRect l="2275" t="11111" r="94629" b="84375"/>
          <a:stretch>
            <a:fillRect/>
          </a:stretch>
        </p:blipFill>
        <p:spPr>
          <a:xfrm rot="5561860">
            <a:off x="2544838" y="2597421"/>
            <a:ext cx="192914" cy="192914"/>
          </a:xfrm>
          <a:prstGeom prst="rect">
            <a:avLst/>
          </a:pr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2275" t="11111" r="94629" b="84375"/>
          <a:stretch>
            <a:fillRect/>
          </a:stretch>
        </p:blipFill>
        <p:spPr>
          <a:xfrm rot="8381078">
            <a:off x="3709093" y="1695096"/>
            <a:ext cx="238622" cy="238622"/>
          </a:xfrm>
          <a:prstGeom prst="rect">
            <a:avLst/>
          </a:prstGeom>
        </p:spPr>
      </p:pic>
      <p:pic>
        <p:nvPicPr>
          <p:cNvPr id="20" name="图片 19"/>
          <p:cNvPicPr>
            <a:picLocks noChangeAspect="1"/>
          </p:cNvPicPr>
          <p:nvPr/>
        </p:nvPicPr>
        <p:blipFill rotWithShape="1">
          <a:blip r:embed="rId9" cstate="print">
            <a:extLst>
              <a:ext uri="{28A0092B-C50C-407E-A947-70E740481C1C}">
                <a14:useLocalDpi xmlns:a14="http://schemas.microsoft.com/office/drawing/2010/main" val="0"/>
              </a:ext>
            </a:extLst>
          </a:blip>
          <a:srcRect l="2275" t="11111" r="94629" b="84375"/>
          <a:stretch>
            <a:fillRect/>
          </a:stretch>
        </p:blipFill>
        <p:spPr>
          <a:xfrm rot="11891887">
            <a:off x="4476924" y="1647754"/>
            <a:ext cx="217450" cy="217450"/>
          </a:xfrm>
          <a:prstGeom prst="rect">
            <a:avLst/>
          </a:prstGeom>
        </p:spPr>
      </p:pic>
      <p:pic>
        <p:nvPicPr>
          <p:cNvPr id="21" name="图片 20"/>
          <p:cNvPicPr>
            <a:picLocks noChangeAspect="1"/>
          </p:cNvPicPr>
          <p:nvPr/>
        </p:nvPicPr>
        <p:blipFill rotWithShape="1">
          <a:blip r:embed="rId10" cstate="print">
            <a:extLst>
              <a:ext uri="{28A0092B-C50C-407E-A947-70E740481C1C}">
                <a14:useLocalDpi xmlns:a14="http://schemas.microsoft.com/office/drawing/2010/main" val="0"/>
              </a:ext>
            </a:extLst>
          </a:blip>
          <a:srcRect l="6804" t="28333" r="89793" b="66778"/>
          <a:stretch>
            <a:fillRect/>
          </a:stretch>
        </p:blipFill>
        <p:spPr>
          <a:xfrm rot="17798848">
            <a:off x="3257960" y="2156201"/>
            <a:ext cx="296688" cy="292264"/>
          </a:xfrm>
          <a:prstGeom prst="rect">
            <a:avLst/>
          </a:prstGeom>
        </p:spPr>
      </p:pic>
      <p:pic>
        <p:nvPicPr>
          <p:cNvPr id="22" name="图片 21"/>
          <p:cNvPicPr>
            <a:picLocks noChangeAspect="1"/>
          </p:cNvPicPr>
          <p:nvPr/>
        </p:nvPicPr>
        <p:blipFill rotWithShape="1">
          <a:blip r:embed="rId11" cstate="print">
            <a:extLst>
              <a:ext uri="{28A0092B-C50C-407E-A947-70E740481C1C}">
                <a14:useLocalDpi xmlns:a14="http://schemas.microsoft.com/office/drawing/2010/main" val="0"/>
              </a:ext>
            </a:extLst>
          </a:blip>
          <a:srcRect l="2275" t="11111" r="94629" b="84375"/>
          <a:stretch>
            <a:fillRect/>
          </a:stretch>
        </p:blipFill>
        <p:spPr>
          <a:xfrm rot="8649157">
            <a:off x="4451895" y="1849671"/>
            <a:ext cx="155216" cy="155216"/>
          </a:xfrm>
          <a:prstGeom prst="rect">
            <a:avLst/>
          </a:prstGeom>
        </p:spPr>
      </p:pic>
      <p:pic>
        <p:nvPicPr>
          <p:cNvPr id="23" name="图片 22"/>
          <p:cNvPicPr>
            <a:picLocks noChangeAspect="1"/>
          </p:cNvPicPr>
          <p:nvPr/>
        </p:nvPicPr>
        <p:blipFill rotWithShape="1">
          <a:blip r:embed="rId9" cstate="print">
            <a:extLst>
              <a:ext uri="{28A0092B-C50C-407E-A947-70E740481C1C}">
                <a14:useLocalDpi xmlns:a14="http://schemas.microsoft.com/office/drawing/2010/main" val="0"/>
              </a:ext>
            </a:extLst>
          </a:blip>
          <a:srcRect l="2275" t="11111" r="94629" b="84375"/>
          <a:stretch>
            <a:fillRect/>
          </a:stretch>
        </p:blipFill>
        <p:spPr>
          <a:xfrm rot="8327230">
            <a:off x="4857924" y="1098478"/>
            <a:ext cx="217450" cy="217450"/>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6804" t="28333" r="89793" b="66778"/>
          <a:stretch>
            <a:fillRect/>
          </a:stretch>
        </p:blipFill>
        <p:spPr>
          <a:xfrm>
            <a:off x="3316297" y="1889014"/>
            <a:ext cx="263838" cy="259900"/>
          </a:xfrm>
          <a:prstGeom prst="rect">
            <a:avLst/>
          </a:prstGeom>
        </p:spPr>
      </p:pic>
      <p:pic>
        <p:nvPicPr>
          <p:cNvPr id="25" name="图片 24"/>
          <p:cNvPicPr>
            <a:picLocks noChangeAspect="1"/>
          </p:cNvPicPr>
          <p:nvPr/>
        </p:nvPicPr>
        <p:blipFill rotWithShape="1">
          <a:blip r:embed="rId12" cstate="print">
            <a:extLst>
              <a:ext uri="{28A0092B-C50C-407E-A947-70E740481C1C}">
                <a14:useLocalDpi xmlns:a14="http://schemas.microsoft.com/office/drawing/2010/main" val="0"/>
              </a:ext>
            </a:extLst>
          </a:blip>
          <a:srcRect l="2275" t="11111" r="94629" b="84375"/>
          <a:stretch>
            <a:fillRect/>
          </a:stretch>
        </p:blipFill>
        <p:spPr>
          <a:xfrm>
            <a:off x="4720428" y="1091929"/>
            <a:ext cx="191565" cy="191565"/>
          </a:xfrm>
          <a:prstGeom prst="rect">
            <a:avLst/>
          </a:prstGeom>
        </p:spPr>
      </p:pic>
      <p:pic>
        <p:nvPicPr>
          <p:cNvPr id="26" name="图片 25"/>
          <p:cNvPicPr>
            <a:picLocks noChangeAspect="1"/>
          </p:cNvPicPr>
          <p:nvPr/>
        </p:nvPicPr>
        <p:blipFill rotWithShape="1">
          <a:blip r:embed="rId5" cstate="print">
            <a:extLst>
              <a:ext uri="{28A0092B-C50C-407E-A947-70E740481C1C}">
                <a14:useLocalDpi xmlns:a14="http://schemas.microsoft.com/office/drawing/2010/main" val="0"/>
              </a:ext>
            </a:extLst>
          </a:blip>
          <a:srcRect l="6804" t="28333" r="89793" b="66778"/>
          <a:stretch>
            <a:fillRect/>
          </a:stretch>
        </p:blipFill>
        <p:spPr>
          <a:xfrm>
            <a:off x="3447695" y="2608622"/>
            <a:ext cx="282494" cy="278276"/>
          </a:xfrm>
          <a:prstGeom prst="rect">
            <a:avLst/>
          </a:prstGeom>
        </p:spPr>
      </p:pic>
      <p:pic>
        <p:nvPicPr>
          <p:cNvPr id="27" name="图片 26"/>
          <p:cNvPicPr>
            <a:picLocks noChangeAspect="1"/>
          </p:cNvPicPr>
          <p:nvPr/>
        </p:nvPicPr>
        <p:blipFill rotWithShape="1">
          <a:blip r:embed="rId6" cstate="print">
            <a:extLst>
              <a:ext uri="{28A0092B-C50C-407E-A947-70E740481C1C}">
                <a14:useLocalDpi xmlns:a14="http://schemas.microsoft.com/office/drawing/2010/main" val="0"/>
              </a:ext>
            </a:extLst>
          </a:blip>
          <a:srcRect l="2275" t="11111" r="94629" b="84375"/>
          <a:stretch>
            <a:fillRect/>
          </a:stretch>
        </p:blipFill>
        <p:spPr>
          <a:xfrm rot="5561860">
            <a:off x="4092952" y="1895516"/>
            <a:ext cx="175224" cy="175224"/>
          </a:xfrm>
          <a:prstGeom prst="rect">
            <a:avLst/>
          </a:prstGeom>
        </p:spPr>
      </p:pic>
      <p:pic>
        <p:nvPicPr>
          <p:cNvPr id="29" name="图片 28"/>
          <p:cNvPicPr>
            <a:picLocks noChangeAspect="1"/>
          </p:cNvPicPr>
          <p:nvPr/>
        </p:nvPicPr>
        <p:blipFill rotWithShape="1">
          <a:blip r:embed="rId8" cstate="print">
            <a:extLst>
              <a:ext uri="{28A0092B-C50C-407E-A947-70E740481C1C}">
                <a14:useLocalDpi xmlns:a14="http://schemas.microsoft.com/office/drawing/2010/main" val="0"/>
              </a:ext>
            </a:extLst>
          </a:blip>
          <a:srcRect l="2275" t="11111" r="94629" b="84375"/>
          <a:stretch>
            <a:fillRect/>
          </a:stretch>
        </p:blipFill>
        <p:spPr>
          <a:xfrm rot="8381078">
            <a:off x="3759894" y="1625246"/>
            <a:ext cx="238622" cy="238622"/>
          </a:xfrm>
          <a:prstGeom prst="rect">
            <a:avLst/>
          </a:prstGeom>
        </p:spPr>
      </p:pic>
      <p:pic>
        <p:nvPicPr>
          <p:cNvPr id="30" name="图片 29"/>
          <p:cNvPicPr>
            <a:picLocks noChangeAspect="1"/>
          </p:cNvPicPr>
          <p:nvPr/>
        </p:nvPicPr>
        <p:blipFill rotWithShape="1">
          <a:blip r:embed="rId13" cstate="print">
            <a:extLst>
              <a:ext uri="{28A0092B-C50C-407E-A947-70E740481C1C}">
                <a14:useLocalDpi xmlns:a14="http://schemas.microsoft.com/office/drawing/2010/main" val="0"/>
              </a:ext>
            </a:extLst>
          </a:blip>
          <a:srcRect l="2275" t="11111" r="94629" b="84375"/>
          <a:stretch>
            <a:fillRect/>
          </a:stretch>
        </p:blipFill>
        <p:spPr>
          <a:xfrm rot="15415557">
            <a:off x="4533921" y="1631972"/>
            <a:ext cx="168303" cy="168303"/>
          </a:xfrm>
          <a:prstGeom prst="rect">
            <a:avLst/>
          </a:prstGeom>
        </p:spPr>
      </p:pic>
      <p:pic>
        <p:nvPicPr>
          <p:cNvPr id="31" name="图片 30"/>
          <p:cNvPicPr>
            <a:picLocks noChangeAspect="1"/>
          </p:cNvPicPr>
          <p:nvPr/>
        </p:nvPicPr>
        <p:blipFill rotWithShape="1">
          <a:blip r:embed="rId10" cstate="print">
            <a:extLst>
              <a:ext uri="{28A0092B-C50C-407E-A947-70E740481C1C}">
                <a14:useLocalDpi xmlns:a14="http://schemas.microsoft.com/office/drawing/2010/main" val="0"/>
              </a:ext>
            </a:extLst>
          </a:blip>
          <a:srcRect l="6804" t="28333" r="89793" b="66778"/>
          <a:stretch>
            <a:fillRect/>
          </a:stretch>
        </p:blipFill>
        <p:spPr>
          <a:xfrm rot="17798848">
            <a:off x="3308761" y="2086351"/>
            <a:ext cx="296688" cy="292264"/>
          </a:xfrm>
          <a:prstGeom prst="rect">
            <a:avLst/>
          </a:prstGeom>
        </p:spPr>
      </p:pic>
      <p:pic>
        <p:nvPicPr>
          <p:cNvPr id="32" name="图片 31"/>
          <p:cNvPicPr>
            <a:picLocks noChangeAspect="1"/>
          </p:cNvPicPr>
          <p:nvPr/>
        </p:nvPicPr>
        <p:blipFill rotWithShape="1">
          <a:blip r:embed="rId14" cstate="print">
            <a:extLst>
              <a:ext uri="{28A0092B-C50C-407E-A947-70E740481C1C}">
                <a14:useLocalDpi xmlns:a14="http://schemas.microsoft.com/office/drawing/2010/main" val="0"/>
              </a:ext>
            </a:extLst>
          </a:blip>
          <a:srcRect l="2275" t="11111" r="94629" b="84375"/>
          <a:stretch>
            <a:fillRect/>
          </a:stretch>
        </p:blipFill>
        <p:spPr>
          <a:xfrm rot="9007946">
            <a:off x="4331071" y="1680967"/>
            <a:ext cx="175057" cy="175057"/>
          </a:xfrm>
          <a:prstGeom prst="rect">
            <a:avLst/>
          </a:prstGeom>
        </p:spPr>
      </p:pic>
      <p:pic>
        <p:nvPicPr>
          <p:cNvPr id="40" name="图片 39"/>
          <p:cNvPicPr>
            <a:picLocks noChangeAspect="1"/>
          </p:cNvPicPr>
          <p:nvPr/>
        </p:nvPicPr>
        <p:blipFill rotWithShape="1">
          <a:blip r:embed="rId15" cstate="print">
            <a:extLst>
              <a:ext uri="{28A0092B-C50C-407E-A947-70E740481C1C}">
                <a14:useLocalDpi xmlns:a14="http://schemas.microsoft.com/office/drawing/2010/main" val="0"/>
              </a:ext>
            </a:extLst>
          </a:blip>
          <a:srcRect l="64153" t="38730" b="27936"/>
          <a:stretch>
            <a:fillRect/>
          </a:stretch>
        </p:blipFill>
        <p:spPr>
          <a:xfrm>
            <a:off x="8817168" y="3608616"/>
            <a:ext cx="3584382" cy="2286000"/>
          </a:xfrm>
          <a:prstGeom prst="rect">
            <a:avLst/>
          </a:prstGeom>
        </p:spPr>
      </p:pic>
      <p:grpSp>
        <p:nvGrpSpPr>
          <p:cNvPr id="49" name="组合 48"/>
          <p:cNvGrpSpPr/>
          <p:nvPr/>
        </p:nvGrpSpPr>
        <p:grpSpPr>
          <a:xfrm>
            <a:off x="7818681" y="2293606"/>
            <a:ext cx="276999" cy="398778"/>
            <a:chOff x="9259337" y="2380234"/>
            <a:chExt cx="444084" cy="639328"/>
          </a:xfrm>
        </p:grpSpPr>
        <p:pic>
          <p:nvPicPr>
            <p:cNvPr id="48" name="图片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20667" y="2403361"/>
              <a:ext cx="304800" cy="304800"/>
            </a:xfrm>
            <a:prstGeom prst="rect">
              <a:avLst/>
            </a:prstGeom>
          </p:spPr>
        </p:pic>
        <p:sp>
          <p:nvSpPr>
            <p:cNvPr id="47" name="文本框 46"/>
            <p:cNvSpPr txBox="1"/>
            <p:nvPr/>
          </p:nvSpPr>
          <p:spPr>
            <a:xfrm>
              <a:off x="9259337" y="2380234"/>
              <a:ext cx="444084" cy="639328"/>
            </a:xfrm>
            <a:prstGeom prst="rect">
              <a:avLst/>
            </a:prstGeom>
            <a:noFill/>
          </p:spPr>
          <p:txBody>
            <a:bodyPr vert="eaVert" wrap="square" rtlCol="0">
              <a:spAutoFit/>
            </a:bodyPr>
            <a:lstStyle/>
            <a:p>
              <a:r>
                <a:rPr lang="zh-CN" altLang="en-US" sz="600" dirty="0" smtClean="0">
                  <a:solidFill>
                    <a:schemeClr val="bg1"/>
                  </a:solidFill>
                  <a:latin typeface="迷你简南宫" panose="02010609000101010101" pitchFamily="49" charset="-122"/>
                  <a:ea typeface="迷你简南宫" panose="02010609000101010101" pitchFamily="49" charset="-122"/>
                </a:rPr>
                <a:t>不二</a:t>
              </a:r>
              <a:endParaRPr lang="zh-CN" altLang="en-US" sz="600" dirty="0">
                <a:solidFill>
                  <a:schemeClr val="bg1"/>
                </a:solidFill>
                <a:latin typeface="迷你简南宫" panose="02010609000101010101" pitchFamily="49" charset="-122"/>
                <a:ea typeface="迷你简南宫" panose="02010609000101010101" pitchFamily="49" charset="-122"/>
              </a:endParaRPr>
            </a:p>
          </p:txBody>
        </p:sp>
      </p:grpSp>
      <p:pic>
        <p:nvPicPr>
          <p:cNvPr id="50" name="图片 49"/>
          <p:cNvPicPr>
            <a:picLocks noChangeAspect="1"/>
          </p:cNvPicPr>
          <p:nvPr/>
        </p:nvPicPr>
        <p:blipFill rotWithShape="1">
          <a:blip r:embed="rId17" cstate="print">
            <a:extLst>
              <a:ext uri="{28A0092B-C50C-407E-A947-70E740481C1C}">
                <a14:useLocalDpi xmlns:a14="http://schemas.microsoft.com/office/drawing/2010/main" val="0"/>
              </a:ext>
            </a:extLst>
          </a:blip>
          <a:srcRect l="22427" t="76508" r="49237"/>
          <a:stretch>
            <a:fillRect/>
          </a:stretch>
        </p:blipFill>
        <p:spPr>
          <a:xfrm>
            <a:off x="7813114" y="5417730"/>
            <a:ext cx="1158194" cy="658586"/>
          </a:xfrm>
          <a:prstGeom prst="rect">
            <a:avLst/>
          </a:prstGeom>
        </p:spPr>
      </p:pic>
      <p:sp>
        <p:nvSpPr>
          <p:cNvPr id="2" name="文本框 1"/>
          <p:cNvSpPr txBox="1"/>
          <p:nvPr/>
        </p:nvSpPr>
        <p:spPr>
          <a:xfrm>
            <a:off x="4983480" y="346710"/>
            <a:ext cx="5947410" cy="706755"/>
          </a:xfrm>
          <a:prstGeom prst="rect">
            <a:avLst/>
          </a:prstGeom>
          <a:noFill/>
        </p:spPr>
        <p:txBody>
          <a:bodyPr wrap="square" rtlCol="0" anchor="t">
            <a:spAutoFit/>
          </a:bodyPr>
          <a:p>
            <a:r>
              <a:rPr lang="zh-CN" altLang="en-US" sz="4000">
                <a:latin typeface="迷你简南宫" panose="02010609000101010101" charset="0"/>
                <a:ea typeface="迷你简南宫" panose="02010609000101010101" charset="0"/>
                <a:cs typeface="迷你简南宫" panose="02010609000101010101" charset="0"/>
              </a:rPr>
              <a:t>前端队员风采</a:t>
            </a:r>
            <a:endParaRPr lang="zh-CN" altLang="en-US" sz="4000">
              <a:latin typeface="迷你简南宫" panose="02010609000101010101" charset="0"/>
              <a:ea typeface="迷你简南宫" panose="02010609000101010101" charset="0"/>
              <a:cs typeface="迷你简南宫" panose="02010609000101010101" charset="0"/>
            </a:endParaRPr>
          </a:p>
        </p:txBody>
      </p:sp>
      <p:sp>
        <p:nvSpPr>
          <p:cNvPr id="7" name="文本框 6"/>
          <p:cNvSpPr txBox="1"/>
          <p:nvPr/>
        </p:nvSpPr>
        <p:spPr>
          <a:xfrm flipH="1">
            <a:off x="1804670" y="1360170"/>
            <a:ext cx="9909810" cy="5692775"/>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程伟行：专业前端 负责过数据库实践中工资管理系统的前端开发，千寻app网页前端开发。</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a:p>
            <a:pPr algn="l"/>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王肃南：专业前端，</a:t>
            </a:r>
            <a:r>
              <a:rPr sz="2800" spc="-170" dirty="0" smtClean="0">
                <a:solidFill>
                  <a:srgbClr val="1F1F1F"/>
                </a:solidFill>
                <a:latin typeface="迷你简南宫" panose="02010609000101010101" pitchFamily="49" charset="-122"/>
                <a:ea typeface="迷你简南宫" panose="02010609000101010101" pitchFamily="49" charset="-122"/>
              </a:rPr>
              <a:t>独立开发过物流仓库管理web版本，适配移动端的音乐播放器，合作开发过学生信息管理系统</a:t>
            </a:r>
            <a:r>
              <a:rPr lang="zh-CN" sz="2800" spc="-170" dirty="0" smtClean="0">
                <a:solidFill>
                  <a:srgbClr val="1F1F1F"/>
                </a:solidFill>
                <a:latin typeface="迷你简南宫" panose="02010609000101010101" pitchFamily="49" charset="-122"/>
                <a:ea typeface="迷你简南宫" panose="02010609000101010101" pitchFamily="49" charset="-122"/>
              </a:rPr>
              <a:t>。</a:t>
            </a:r>
            <a:endParaRPr sz="2800" spc="-170" dirty="0" smtClean="0">
              <a:solidFill>
                <a:srgbClr val="1F1F1F"/>
              </a:solidFill>
              <a:latin typeface="迷你简南宫" panose="02010609000101010101" pitchFamily="49" charset="-122"/>
              <a:ea typeface="迷你简南宫" panose="02010609000101010101" pitchFamily="49" charset="-122"/>
            </a:endParaRPr>
          </a:p>
          <a:p>
            <a:pPr algn="l"/>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黎家泽：专业</a:t>
            </a:r>
            <a:r>
              <a:rPr lang="en-US" altLang="zh-CN" sz="2800" spc="-170" dirty="0" smtClean="0">
                <a:solidFill>
                  <a:srgbClr val="1F1F1F"/>
                </a:solidFill>
                <a:latin typeface="迷你简南宫" panose="02010609000101010101" pitchFamily="49" charset="-122"/>
                <a:ea typeface="迷你简南宫" panose="02010609000101010101" pitchFamily="49" charset="-122"/>
              </a:rPr>
              <a:t>Android Q</a:t>
            </a:r>
            <a:r>
              <a:rPr lang="zh-CN" altLang="en-US" sz="2800" spc="-170" dirty="0" smtClean="0">
                <a:solidFill>
                  <a:srgbClr val="1F1F1F"/>
                </a:solidFill>
                <a:latin typeface="迷你简南宫" panose="02010609000101010101" pitchFamily="49" charset="-122"/>
                <a:ea typeface="迷你简南宫" panose="02010609000101010101" pitchFamily="49" charset="-122"/>
              </a:rPr>
              <a:t>，</a:t>
            </a:r>
            <a:r>
              <a:rPr lang="zh-CN" altLang="en-US" sz="2800" spc="-170" dirty="0" smtClean="0">
                <a:solidFill>
                  <a:srgbClr val="1F1F1F"/>
                </a:solidFill>
                <a:latin typeface="迷你简南宫" panose="02010609000101010101" pitchFamily="49" charset="-122"/>
                <a:ea typeface="迷你简南宫" panose="02010609000101010101" pitchFamily="49" charset="-122"/>
              </a:rPr>
              <a:t>曾与队长开发过千寻（失物招领）</a:t>
            </a:r>
            <a:r>
              <a:rPr lang="en-US" altLang="zh-CN" sz="2800" spc="-170" dirty="0" smtClean="0">
                <a:solidFill>
                  <a:srgbClr val="1F1F1F"/>
                </a:solidFill>
                <a:latin typeface="迷你简南宫" panose="02010609000101010101" pitchFamily="49" charset="-122"/>
                <a:ea typeface="迷你简南宫" panose="02010609000101010101" pitchFamily="49" charset="-122"/>
              </a:rPr>
              <a:t>App</a:t>
            </a:r>
            <a:r>
              <a:rPr lang="zh-CN" altLang="en-US" sz="2800" spc="-170" dirty="0" smtClean="0">
                <a:solidFill>
                  <a:srgbClr val="1F1F1F"/>
                </a:solidFill>
                <a:latin typeface="迷你简南宫" panose="02010609000101010101" pitchFamily="49" charset="-122"/>
                <a:ea typeface="迷你简南宫" panose="02010609000101010101" pitchFamily="49" charset="-122"/>
              </a:rPr>
              <a:t>，独立模仿开发过有妖气</a:t>
            </a:r>
            <a:r>
              <a:rPr lang="en-US" altLang="zh-CN" sz="2800" spc="-170" dirty="0" smtClean="0">
                <a:solidFill>
                  <a:srgbClr val="1F1F1F"/>
                </a:solidFill>
                <a:latin typeface="迷你简南宫" panose="02010609000101010101" pitchFamily="49" charset="-122"/>
                <a:ea typeface="迷你简南宫" panose="02010609000101010101" pitchFamily="49" charset="-122"/>
              </a:rPr>
              <a:t>App</a:t>
            </a:r>
            <a:r>
              <a:rPr lang="zh-CN" altLang="en-US" sz="2800" spc="-170" dirty="0" smtClean="0">
                <a:solidFill>
                  <a:srgbClr val="1F1F1F"/>
                </a:solidFill>
                <a:latin typeface="迷你简南宫" panose="02010609000101010101" pitchFamily="49" charset="-122"/>
                <a:ea typeface="迷你简南宫" panose="02010609000101010101" pitchFamily="49" charset="-122"/>
              </a:rPr>
              <a:t>。</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a:p>
            <a:pPr algn="l"/>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刘志勇：入门前端，</a:t>
            </a:r>
            <a:r>
              <a:rPr lang="zh-CN" altLang="en-US" sz="2800" spc="-170" dirty="0" smtClean="0">
                <a:solidFill>
                  <a:srgbClr val="1F1F1F"/>
                </a:solidFill>
                <a:latin typeface="迷你简南宫" panose="02010609000101010101" pitchFamily="49" charset="-122"/>
                <a:ea typeface="迷你简南宫" panose="02010609000101010101" pitchFamily="49" charset="-122"/>
                <a:sym typeface="+mn-ea"/>
              </a:rPr>
              <a:t>在努力涨知识。</a:t>
            </a:r>
            <a:endParaRPr sz="2800" spc="-170" dirty="0" smtClean="0">
              <a:solidFill>
                <a:srgbClr val="1F1F1F"/>
              </a:solidFill>
              <a:latin typeface="迷你简南宫" panose="02010609000101010101" pitchFamily="49" charset="-122"/>
              <a:ea typeface="迷你简南宫" panose="02010609000101010101" pitchFamily="49" charset="-122"/>
            </a:endParaRPr>
          </a:p>
          <a:p>
            <a:pPr algn="l"/>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关敏：</a:t>
            </a:r>
            <a:r>
              <a:rPr lang="zh-CN" altLang="en-US" sz="2800" spc="-170" dirty="0" smtClean="0">
                <a:solidFill>
                  <a:srgbClr val="1F1F1F"/>
                </a:solidFill>
                <a:latin typeface="迷你简南宫" panose="02010609000101010101" pitchFamily="49" charset="-122"/>
                <a:ea typeface="迷你简南宫" panose="02010609000101010101" pitchFamily="49" charset="-122"/>
                <a:sym typeface="+mn-ea"/>
              </a:rPr>
              <a:t>入门前端，</a:t>
            </a:r>
            <a:r>
              <a:rPr lang="zh-CN" altLang="en-US" sz="2800" spc="-170" dirty="0" smtClean="0">
                <a:solidFill>
                  <a:srgbClr val="1F1F1F"/>
                </a:solidFill>
                <a:latin typeface="迷你简南宫" panose="02010609000101010101" pitchFamily="49" charset="-122"/>
                <a:ea typeface="迷你简南宫" panose="02010609000101010101" pitchFamily="49" charset="-122"/>
                <a:sym typeface="+mn-ea"/>
              </a:rPr>
              <a:t>在努力涨知识。</a:t>
            </a:r>
            <a:endParaRPr sz="2800" spc="-170" dirty="0" smtClean="0">
              <a:solidFill>
                <a:srgbClr val="1F1F1F"/>
              </a:solidFill>
              <a:latin typeface="迷你简南宫" panose="02010609000101010101" pitchFamily="49" charset="-122"/>
              <a:ea typeface="迷你简南宫" panose="02010609000101010101" pitchFamily="49" charset="-122"/>
            </a:endParaRPr>
          </a:p>
          <a:p>
            <a:pPr algn="l"/>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decel="13000" fill="hold" nodeType="withEffect">
                                  <p:stCondLst>
                                    <p:cond delay="0"/>
                                  </p:stCondLst>
                                  <p:childTnLst>
                                    <p:animMotion origin="layout" path="M 1.25E-6 -4.44444E-6 C 0.13008 0.23218 0.22773 0.30024 0.39323 0.41065 C 0.55859 0.5213 0.82708 0.58727 0.99375 0.66297 C 1.16029 0.73912 1.29609 0.89098 1.30078 0.94237 " pathEditMode="relative" rAng="0" ptsTypes="AAAA">
                                      <p:cBhvr>
                                        <p:cTn id="6" dur="6250" fill="hold"/>
                                        <p:tgtEl>
                                          <p:spTgt spid="15"/>
                                        </p:tgtEl>
                                        <p:attrNameLst>
                                          <p:attrName>ppt_x</p:attrName>
                                          <p:attrName>ppt_y</p:attrName>
                                        </p:attrNameLst>
                                      </p:cBhvr>
                                      <p:rCtr x="65039" y="47106"/>
                                    </p:animMotion>
                                  </p:childTnLst>
                                </p:cTn>
                              </p:par>
                              <p:par>
                                <p:cTn id="7" presetID="8" presetClass="emph" presetSubtype="0" repeatCount="indefinite" fill="hold" nodeType="withEffect">
                                  <p:stCondLst>
                                    <p:cond delay="0"/>
                                  </p:stCondLst>
                                  <p:childTnLst>
                                    <p:animRot by="21600000">
                                      <p:cBhvr>
                                        <p:cTn id="8" dur="1500" fill="hold"/>
                                        <p:tgtEl>
                                          <p:spTgt spid="15"/>
                                        </p:tgtEl>
                                        <p:attrNameLst>
                                          <p:attrName>r</p:attrName>
                                        </p:attrNameLst>
                                      </p:cBhvr>
                                    </p:animRot>
                                  </p:childTnLst>
                                </p:cTn>
                              </p:par>
                              <p:par>
                                <p:cTn id="9" presetID="0" presetClass="path" presetSubtype="0" repeatCount="indefinite" decel="13000" fill="hold" nodeType="withEffect">
                                  <p:stCondLst>
                                    <p:cond delay="1250"/>
                                  </p:stCondLst>
                                  <p:childTnLst>
                                    <p:animMotion origin="layout" path="M 4.16667E-6 3.7037E-7 C 0.13007 0.23241 0.29987 0.34815 0.45612 0.44352 C 0.6125 0.53866 0.80234 0.55532 0.93763 0.57106 C 1.07265 0.5875 1.29609 0.69792 1.30078 0.74884 " pathEditMode="relative" rAng="0" ptsTypes="AAAA">
                                      <p:cBhvr>
                                        <p:cTn id="10" dur="5500" fill="hold"/>
                                        <p:tgtEl>
                                          <p:spTgt spid="14"/>
                                        </p:tgtEl>
                                        <p:attrNameLst>
                                          <p:attrName>ppt_x</p:attrName>
                                          <p:attrName>ppt_y</p:attrName>
                                        </p:attrNameLst>
                                      </p:cBhvr>
                                      <p:rCtr x="65039" y="37431"/>
                                    </p:animMotion>
                                  </p:childTnLst>
                                </p:cTn>
                              </p:par>
                              <p:par>
                                <p:cTn id="11" presetID="8" presetClass="emph" presetSubtype="0" repeatCount="indefinite" fill="hold" nodeType="withEffect">
                                  <p:stCondLst>
                                    <p:cond delay="1250"/>
                                  </p:stCondLst>
                                  <p:childTnLst>
                                    <p:animRot by="21600000">
                                      <p:cBhvr>
                                        <p:cTn id="12" dur="1500" fill="hold"/>
                                        <p:tgtEl>
                                          <p:spTgt spid="14"/>
                                        </p:tgtEl>
                                        <p:attrNameLst>
                                          <p:attrName>r</p:attrName>
                                        </p:attrNameLst>
                                      </p:cBhvr>
                                    </p:animRot>
                                  </p:childTnLst>
                                </p:cTn>
                              </p:par>
                              <p:par>
                                <p:cTn id="13" presetID="0" presetClass="path" presetSubtype="0" repeatCount="indefinite" decel="13000" fill="hold" nodeType="withEffect">
                                  <p:stCondLst>
                                    <p:cond delay="250"/>
                                  </p:stCondLst>
                                  <p:childTnLst>
                                    <p:animMotion origin="layout" path="M 6.25E-7 -1.11111E-6 C 0.13008 0.23218 0.22773 0.30023 0.39323 0.41065 C 0.55859 0.5213 0.82708 0.58727 0.99375 0.66296 C 1.16029 0.73935 1.29609 0.89097 1.30078 0.94236 " pathEditMode="relative" rAng="0" ptsTypes="AAAA">
                                      <p:cBhvr>
                                        <p:cTn id="14" dur="4500" fill="hold"/>
                                        <p:tgtEl>
                                          <p:spTgt spid="17"/>
                                        </p:tgtEl>
                                        <p:attrNameLst>
                                          <p:attrName>ppt_x</p:attrName>
                                          <p:attrName>ppt_y</p:attrName>
                                        </p:attrNameLst>
                                      </p:cBhvr>
                                      <p:rCtr x="65039" y="47106"/>
                                    </p:animMotion>
                                  </p:childTnLst>
                                </p:cTn>
                              </p:par>
                              <p:par>
                                <p:cTn id="15" presetID="8" presetClass="emph" presetSubtype="0" repeatCount="indefinite" fill="hold" nodeType="withEffect">
                                  <p:stCondLst>
                                    <p:cond delay="250"/>
                                  </p:stCondLst>
                                  <p:childTnLst>
                                    <p:animRot by="21600000">
                                      <p:cBhvr>
                                        <p:cTn id="16" dur="1500" fill="hold"/>
                                        <p:tgtEl>
                                          <p:spTgt spid="17"/>
                                        </p:tgtEl>
                                        <p:attrNameLst>
                                          <p:attrName>r</p:attrName>
                                        </p:attrNameLst>
                                      </p:cBhvr>
                                    </p:animRot>
                                  </p:childTnLst>
                                </p:cTn>
                              </p:par>
                              <p:par>
                                <p:cTn id="17" presetID="0" presetClass="path" presetSubtype="0" repeatCount="indefinite" decel="13000" fill="hold" nodeType="withEffect">
                                  <p:stCondLst>
                                    <p:cond delay="3500"/>
                                  </p:stCondLst>
                                  <p:childTnLst>
                                    <p:animMotion origin="layout" path="M -4.375E-6 3.7037E-7 C 0.13008 0.23241 0.29987 0.34815 0.45612 0.44352 C 0.6125 0.53866 0.80235 0.55532 0.93763 0.57106 C 1.07266 0.5875 1.2961 0.69792 1.30079 0.74884 " pathEditMode="relative" rAng="0" ptsTypes="AAAA">
                                      <p:cBhvr>
                                        <p:cTn id="18" dur="4500" fill="hold"/>
                                        <p:tgtEl>
                                          <p:spTgt spid="16"/>
                                        </p:tgtEl>
                                        <p:attrNameLst>
                                          <p:attrName>ppt_x</p:attrName>
                                          <p:attrName>ppt_y</p:attrName>
                                        </p:attrNameLst>
                                      </p:cBhvr>
                                      <p:rCtr x="65039" y="37431"/>
                                    </p:animMotion>
                                  </p:childTnLst>
                                </p:cTn>
                              </p:par>
                              <p:par>
                                <p:cTn id="19" presetID="8" presetClass="emph" presetSubtype="0" repeatCount="indefinite" fill="hold" nodeType="withEffect">
                                  <p:stCondLst>
                                    <p:cond delay="3500"/>
                                  </p:stCondLst>
                                  <p:childTnLst>
                                    <p:animRot by="21600000">
                                      <p:cBhvr>
                                        <p:cTn id="20" dur="1500" fill="hold"/>
                                        <p:tgtEl>
                                          <p:spTgt spid="16"/>
                                        </p:tgtEl>
                                        <p:attrNameLst>
                                          <p:attrName>r</p:attrName>
                                        </p:attrNameLst>
                                      </p:cBhvr>
                                    </p:animRot>
                                  </p:childTnLst>
                                </p:cTn>
                              </p:par>
                              <p:par>
                                <p:cTn id="21" presetID="0" presetClass="path" presetSubtype="0" decel="13000" fill="hold" nodeType="withEffect">
                                  <p:stCondLst>
                                    <p:cond delay="1750"/>
                                  </p:stCondLst>
                                  <p:childTnLst>
                                    <p:animMotion origin="layout" path="M 3.33333E-6 -4.07407E-6 C 0.13007 0.23218 0.22773 0.30024 0.39323 0.41065 C 0.55859 0.5213 0.82708 0.58727 0.99375 0.66297 C 1.16028 0.73936 1.29609 0.89098 1.30078 0.94237 " pathEditMode="relative" rAng="0" ptsTypes="AAAA">
                                      <p:cBhvr>
                                        <p:cTn id="22" dur="6250" fill="hold"/>
                                        <p:tgtEl>
                                          <p:spTgt spid="18"/>
                                        </p:tgtEl>
                                        <p:attrNameLst>
                                          <p:attrName>ppt_x</p:attrName>
                                          <p:attrName>ppt_y</p:attrName>
                                        </p:attrNameLst>
                                      </p:cBhvr>
                                      <p:rCtr x="65039" y="47106"/>
                                    </p:animMotion>
                                  </p:childTnLst>
                                </p:cTn>
                              </p:par>
                              <p:par>
                                <p:cTn id="23" presetID="8" presetClass="emph" presetSubtype="0" repeatCount="indefinite" fill="hold" nodeType="withEffect">
                                  <p:stCondLst>
                                    <p:cond delay="1750"/>
                                  </p:stCondLst>
                                  <p:childTnLst>
                                    <p:animRot by="21600000">
                                      <p:cBhvr>
                                        <p:cTn id="24" dur="1500" fill="hold"/>
                                        <p:tgtEl>
                                          <p:spTgt spid="18"/>
                                        </p:tgtEl>
                                        <p:attrNameLst>
                                          <p:attrName>r</p:attrName>
                                        </p:attrNameLst>
                                      </p:cBhvr>
                                    </p:animRot>
                                  </p:childTnLst>
                                </p:cTn>
                              </p:par>
                              <p:par>
                                <p:cTn id="25" presetID="0" presetClass="path" presetSubtype="0" repeatCount="indefinite" decel="13000" fill="hold" nodeType="withEffect">
                                  <p:stCondLst>
                                    <p:cond delay="4000"/>
                                  </p:stCondLst>
                                  <p:childTnLst>
                                    <p:animMotion origin="layout" path="M -2.29167E-6 -3.33333E-6 C 0.13008 0.23218 0.22774 0.30023 0.39323 0.41065 C 0.5586 0.5213 0.82709 0.58727 0.99375 0.66297 C 1.16029 0.73912 1.2961 0.89098 1.30078 0.94236 " pathEditMode="relative" rAng="0" ptsTypes="AAAA">
                                      <p:cBhvr>
                                        <p:cTn id="26" dur="4500" fill="hold"/>
                                        <p:tgtEl>
                                          <p:spTgt spid="19"/>
                                        </p:tgtEl>
                                        <p:attrNameLst>
                                          <p:attrName>ppt_x</p:attrName>
                                          <p:attrName>ppt_y</p:attrName>
                                        </p:attrNameLst>
                                      </p:cBhvr>
                                      <p:rCtr x="65039" y="47106"/>
                                    </p:animMotion>
                                  </p:childTnLst>
                                </p:cTn>
                              </p:par>
                              <p:par>
                                <p:cTn id="27" presetID="8" presetClass="emph" presetSubtype="0" repeatCount="indefinite" fill="hold" nodeType="withEffect">
                                  <p:stCondLst>
                                    <p:cond delay="4000"/>
                                  </p:stCondLst>
                                  <p:childTnLst>
                                    <p:animRot by="21600000">
                                      <p:cBhvr>
                                        <p:cTn id="28" dur="1500" fill="hold"/>
                                        <p:tgtEl>
                                          <p:spTgt spid="19"/>
                                        </p:tgtEl>
                                        <p:attrNameLst>
                                          <p:attrName>r</p:attrName>
                                        </p:attrNameLst>
                                      </p:cBhvr>
                                    </p:animRot>
                                  </p:childTnLst>
                                </p:cTn>
                              </p:par>
                              <p:par>
                                <p:cTn id="29" presetID="0" presetClass="path" presetSubtype="0" decel="13000" fill="hold" nodeType="withEffect">
                                  <p:stCondLst>
                                    <p:cond delay="3250"/>
                                  </p:stCondLst>
                                  <p:childTnLst>
                                    <p:animMotion origin="layout" path="M -1.66667E-6 1.48148E-6 C 0.13008 0.23217 0.22774 0.30023 0.39323 0.41065 C 0.5586 0.52129 0.82709 0.58727 0.99375 0.66296 C 1.16029 0.73912 1.2961 0.89097 1.30078 0.94236 " pathEditMode="relative" rAng="0" ptsTypes="AAAA">
                                      <p:cBhvr>
                                        <p:cTn id="30" dur="6250" fill="hold"/>
                                        <p:tgtEl>
                                          <p:spTgt spid="20"/>
                                        </p:tgtEl>
                                        <p:attrNameLst>
                                          <p:attrName>ppt_x</p:attrName>
                                          <p:attrName>ppt_y</p:attrName>
                                        </p:attrNameLst>
                                      </p:cBhvr>
                                      <p:rCtr x="65039" y="47106"/>
                                    </p:animMotion>
                                  </p:childTnLst>
                                </p:cTn>
                              </p:par>
                              <p:par>
                                <p:cTn id="31" presetID="8" presetClass="emph" presetSubtype="0" repeatCount="indefinite" fill="hold" nodeType="withEffect">
                                  <p:stCondLst>
                                    <p:cond delay="3250"/>
                                  </p:stCondLst>
                                  <p:childTnLst>
                                    <p:animRot by="21600000">
                                      <p:cBhvr>
                                        <p:cTn id="32" dur="1500" fill="hold"/>
                                        <p:tgtEl>
                                          <p:spTgt spid="20"/>
                                        </p:tgtEl>
                                        <p:attrNameLst>
                                          <p:attrName>r</p:attrName>
                                        </p:attrNameLst>
                                      </p:cBhvr>
                                    </p:animRot>
                                  </p:childTnLst>
                                </p:cTn>
                              </p:par>
                              <p:par>
                                <p:cTn id="33" presetID="0" presetClass="path" presetSubtype="0" repeatCount="indefinite" decel="13000" fill="hold" nodeType="withEffect">
                                  <p:stCondLst>
                                    <p:cond delay="0"/>
                                  </p:stCondLst>
                                  <p:childTnLst>
                                    <p:animMotion origin="layout" path="M 3.125E-6 1.85185E-6 C 0.13008 0.23241 0.29987 0.34815 0.45612 0.44352 C 0.6125 0.53866 0.80234 0.55532 0.93763 0.57106 C 1.07265 0.5875 1.29609 0.69791 1.30078 0.74884 " pathEditMode="relative" rAng="0" ptsTypes="AAAA">
                                      <p:cBhvr>
                                        <p:cTn id="34" dur="5500" fill="hold"/>
                                        <p:tgtEl>
                                          <p:spTgt spid="21"/>
                                        </p:tgtEl>
                                        <p:attrNameLst>
                                          <p:attrName>ppt_x</p:attrName>
                                          <p:attrName>ppt_y</p:attrName>
                                        </p:attrNameLst>
                                      </p:cBhvr>
                                      <p:rCtr x="65039" y="37431"/>
                                    </p:animMotion>
                                  </p:childTnLst>
                                </p:cTn>
                              </p:par>
                              <p:par>
                                <p:cTn id="35" presetID="8" presetClass="emph" presetSubtype="0" repeatCount="indefinite" fill="hold" nodeType="withEffect">
                                  <p:stCondLst>
                                    <p:cond delay="0"/>
                                  </p:stCondLst>
                                  <p:childTnLst>
                                    <p:animRot by="21600000">
                                      <p:cBhvr>
                                        <p:cTn id="36" dur="1500" fill="hold"/>
                                        <p:tgtEl>
                                          <p:spTgt spid="21"/>
                                        </p:tgtEl>
                                        <p:attrNameLst>
                                          <p:attrName>r</p:attrName>
                                        </p:attrNameLst>
                                      </p:cBhvr>
                                    </p:animRot>
                                  </p:childTnLst>
                                </p:cTn>
                              </p:par>
                              <p:par>
                                <p:cTn id="37" presetID="0" presetClass="path" presetSubtype="0" repeatCount="indefinite" decel="13000" fill="hold" nodeType="withEffect">
                                  <p:stCondLst>
                                    <p:cond delay="5500"/>
                                  </p:stCondLst>
                                  <p:childTnLst>
                                    <p:animMotion origin="layout" path="M -4.375E-6 1.48148E-6 C 0.13008 0.23217 0.22774 0.30023 0.39323 0.41065 C 0.5586 0.52129 0.82709 0.58727 0.99375 0.66296 C 1.16029 0.73912 1.2961 0.89097 1.30079 0.94236 " pathEditMode="relative" rAng="0" ptsTypes="AAAA">
                                      <p:cBhvr>
                                        <p:cTn id="38" dur="6250" fill="hold"/>
                                        <p:tgtEl>
                                          <p:spTgt spid="22"/>
                                        </p:tgtEl>
                                        <p:attrNameLst>
                                          <p:attrName>ppt_x</p:attrName>
                                          <p:attrName>ppt_y</p:attrName>
                                        </p:attrNameLst>
                                      </p:cBhvr>
                                      <p:rCtr x="65039" y="47106"/>
                                    </p:animMotion>
                                  </p:childTnLst>
                                </p:cTn>
                              </p:par>
                              <p:par>
                                <p:cTn id="39" presetID="8" presetClass="emph" presetSubtype="0" repeatCount="indefinite" fill="hold" nodeType="withEffect">
                                  <p:stCondLst>
                                    <p:cond delay="5500"/>
                                  </p:stCondLst>
                                  <p:childTnLst>
                                    <p:animRot by="21600000">
                                      <p:cBhvr>
                                        <p:cTn id="40" dur="1500" fill="hold"/>
                                        <p:tgtEl>
                                          <p:spTgt spid="22"/>
                                        </p:tgtEl>
                                        <p:attrNameLst>
                                          <p:attrName>r</p:attrName>
                                        </p:attrNameLst>
                                      </p:cBhvr>
                                    </p:animRot>
                                  </p:childTnLst>
                                </p:cTn>
                              </p:par>
                              <p:par>
                                <p:cTn id="41" presetID="0" presetClass="path" presetSubtype="0" repeatCount="indefinite" decel="13000" fill="hold" nodeType="withEffect">
                                  <p:stCondLst>
                                    <p:cond delay="6250"/>
                                  </p:stCondLst>
                                  <p:childTnLst>
                                    <p:animMotion origin="layout" path="M -1.66667E-6 1.48148E-6 C 0.13008 0.23217 0.22774 0.30023 0.39323 0.41065 C 0.5586 0.52129 0.82709 0.58727 0.99375 0.66296 C 1.16029 0.73912 1.2961 0.89097 1.30078 0.94236 " pathEditMode="relative" rAng="0" ptsTypes="AAAA">
                                      <p:cBhvr>
                                        <p:cTn id="42" dur="6250" fill="hold"/>
                                        <p:tgtEl>
                                          <p:spTgt spid="23"/>
                                        </p:tgtEl>
                                        <p:attrNameLst>
                                          <p:attrName>ppt_x</p:attrName>
                                          <p:attrName>ppt_y</p:attrName>
                                        </p:attrNameLst>
                                      </p:cBhvr>
                                      <p:rCtr x="65039" y="47106"/>
                                    </p:animMotion>
                                  </p:childTnLst>
                                </p:cTn>
                              </p:par>
                              <p:par>
                                <p:cTn id="43" presetID="8" presetClass="emph" presetSubtype="0" repeatCount="indefinite" fill="hold" nodeType="withEffect">
                                  <p:stCondLst>
                                    <p:cond delay="6250"/>
                                  </p:stCondLst>
                                  <p:childTnLst>
                                    <p:animRot by="21600000">
                                      <p:cBhvr>
                                        <p:cTn id="44" dur="1500" fill="hold"/>
                                        <p:tgtEl>
                                          <p:spTgt spid="23"/>
                                        </p:tgtEl>
                                        <p:attrNameLst>
                                          <p:attrName>r</p:attrName>
                                        </p:attrNameLst>
                                      </p:cBhvr>
                                    </p:animRot>
                                  </p:childTnLst>
                                </p:cTn>
                              </p:par>
                              <p:par>
                                <p:cTn id="45" presetID="0" presetClass="path" presetSubtype="0" repeatCount="indefinite" decel="13000" fill="hold" nodeType="withEffect">
                                  <p:stCondLst>
                                    <p:cond delay="9000"/>
                                  </p:stCondLst>
                                  <p:childTnLst>
                                    <p:animMotion origin="layout" path="M -1.875E-6 1.85185E-6 C 0.13008 0.23217 0.22774 0.30023 0.39323 0.41065 C 0.5586 0.52129 0.82709 0.58727 0.99375 0.66296 C 1.16029 0.73912 1.2961 0.89097 1.30078 0.94236 " pathEditMode="relative" rAng="0" ptsTypes="AAAA">
                                      <p:cBhvr>
                                        <p:cTn id="46" dur="6250" fill="hold"/>
                                        <p:tgtEl>
                                          <p:spTgt spid="25"/>
                                        </p:tgtEl>
                                        <p:attrNameLst>
                                          <p:attrName>ppt_x</p:attrName>
                                          <p:attrName>ppt_y</p:attrName>
                                        </p:attrNameLst>
                                      </p:cBhvr>
                                      <p:rCtr x="65039" y="47106"/>
                                    </p:animMotion>
                                  </p:childTnLst>
                                </p:cTn>
                              </p:par>
                              <p:par>
                                <p:cTn id="47" presetID="8" presetClass="emph" presetSubtype="0" repeatCount="indefinite" fill="hold" nodeType="withEffect">
                                  <p:stCondLst>
                                    <p:cond delay="9000"/>
                                  </p:stCondLst>
                                  <p:childTnLst>
                                    <p:animRot by="21600000">
                                      <p:cBhvr>
                                        <p:cTn id="48" dur="1500" fill="hold"/>
                                        <p:tgtEl>
                                          <p:spTgt spid="25"/>
                                        </p:tgtEl>
                                        <p:attrNameLst>
                                          <p:attrName>r</p:attrName>
                                        </p:attrNameLst>
                                      </p:cBhvr>
                                    </p:animRot>
                                  </p:childTnLst>
                                </p:cTn>
                              </p:par>
                              <p:par>
                                <p:cTn id="49" presetID="0" presetClass="path" presetSubtype="0" repeatCount="indefinite" decel="13000" fill="hold" nodeType="withEffect">
                                  <p:stCondLst>
                                    <p:cond delay="9000"/>
                                  </p:stCondLst>
                                  <p:childTnLst>
                                    <p:animMotion origin="layout" path="M 1.45833E-6 -3.7037E-7 C 0.13008 0.23218 0.22773 0.30023 0.39323 0.41065 C 0.55859 0.5213 0.82708 0.58727 0.99375 0.66296 C 1.16029 0.73935 1.29609 0.89097 1.30078 0.94236 " pathEditMode="relative" rAng="0" ptsTypes="AAAA">
                                      <p:cBhvr>
                                        <p:cTn id="50" dur="10000" fill="hold"/>
                                        <p:tgtEl>
                                          <p:spTgt spid="27"/>
                                        </p:tgtEl>
                                        <p:attrNameLst>
                                          <p:attrName>ppt_x</p:attrName>
                                          <p:attrName>ppt_y</p:attrName>
                                        </p:attrNameLst>
                                      </p:cBhvr>
                                      <p:rCtr x="65039" y="47106"/>
                                    </p:animMotion>
                                  </p:childTnLst>
                                </p:cTn>
                              </p:par>
                              <p:par>
                                <p:cTn id="51" presetID="8" presetClass="emph" presetSubtype="0" repeatCount="indefinite" fill="hold" nodeType="withEffect">
                                  <p:stCondLst>
                                    <p:cond delay="12000"/>
                                  </p:stCondLst>
                                  <p:childTnLst>
                                    <p:animRot by="21600000">
                                      <p:cBhvr>
                                        <p:cTn id="52" dur="1500" fill="hold"/>
                                        <p:tgtEl>
                                          <p:spTgt spid="27"/>
                                        </p:tgtEl>
                                        <p:attrNameLst>
                                          <p:attrName>r</p:attrName>
                                        </p:attrNameLst>
                                      </p:cBhvr>
                                    </p:animRot>
                                  </p:childTnLst>
                                </p:cTn>
                              </p:par>
                              <p:par>
                                <p:cTn id="53" presetID="0" presetClass="path" presetSubtype="0" repeatCount="indefinite" decel="13000" fill="hold" nodeType="withEffect">
                                  <p:stCondLst>
                                    <p:cond delay="12000"/>
                                  </p:stCondLst>
                                  <p:childTnLst>
                                    <p:animMotion origin="layout" path="M -1.04167E-6 -4.44444E-6 C 0.13008 0.23241 0.29987 0.34815 0.45612 0.44352 C 0.6125 0.53866 0.80234 0.55533 0.93763 0.57107 C 1.07266 0.5875 1.29609 0.69792 1.30078 0.74885 " pathEditMode="relative" rAng="0" ptsTypes="AAAA">
                                      <p:cBhvr>
                                        <p:cTn id="54" dur="10000" fill="hold"/>
                                        <p:tgtEl>
                                          <p:spTgt spid="26"/>
                                        </p:tgtEl>
                                        <p:attrNameLst>
                                          <p:attrName>ppt_x</p:attrName>
                                          <p:attrName>ppt_y</p:attrName>
                                        </p:attrNameLst>
                                      </p:cBhvr>
                                      <p:rCtr x="65039" y="37431"/>
                                    </p:animMotion>
                                  </p:childTnLst>
                                </p:cTn>
                              </p:par>
                              <p:par>
                                <p:cTn id="55" presetID="8" presetClass="emph" presetSubtype="0" repeatCount="indefinite" fill="hold" nodeType="withEffect">
                                  <p:stCondLst>
                                    <p:cond delay="11000"/>
                                  </p:stCondLst>
                                  <p:childTnLst>
                                    <p:animRot by="21600000">
                                      <p:cBhvr>
                                        <p:cTn id="56" dur="1500" fill="hold"/>
                                        <p:tgtEl>
                                          <p:spTgt spid="26"/>
                                        </p:tgtEl>
                                        <p:attrNameLst>
                                          <p:attrName>r</p:attrName>
                                        </p:attrNameLst>
                                      </p:cBhvr>
                                    </p:animRot>
                                  </p:childTnLst>
                                </p:cTn>
                              </p:par>
                              <p:par>
                                <p:cTn id="57" presetID="10" presetClass="entr" presetSubtype="0" fill="hold" nodeType="withEffect">
                                  <p:stCondLst>
                                    <p:cond delay="550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2" presetClass="entr" presetSubtype="2" accel="26000" decel="49000" fill="hold" nodeType="withEffect">
                                  <p:stCondLst>
                                    <p:cond delay="20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2250" fill="hold"/>
                                        <p:tgtEl>
                                          <p:spTgt spid="76"/>
                                        </p:tgtEl>
                                        <p:attrNameLst>
                                          <p:attrName>ppt_x</p:attrName>
                                        </p:attrNameLst>
                                      </p:cBhvr>
                                      <p:tavLst>
                                        <p:tav tm="0">
                                          <p:val>
                                            <p:strVal val="1+#ppt_w/2"/>
                                          </p:val>
                                        </p:tav>
                                        <p:tav tm="100000">
                                          <p:val>
                                            <p:strVal val="#ppt_x"/>
                                          </p:val>
                                        </p:tav>
                                      </p:tavLst>
                                    </p:anim>
                                    <p:anim calcmode="lin" valueType="num">
                                      <p:cBhvr additive="base">
                                        <p:cTn id="63" dur="2250" fill="hold"/>
                                        <p:tgtEl>
                                          <p:spTgt spid="76"/>
                                        </p:tgtEl>
                                        <p:attrNameLst>
                                          <p:attrName>ppt_y</p:attrName>
                                        </p:attrNameLst>
                                      </p:cBhvr>
                                      <p:tavLst>
                                        <p:tav tm="0">
                                          <p:val>
                                            <p:strVal val="#ppt_y"/>
                                          </p:val>
                                        </p:tav>
                                        <p:tav tm="100000">
                                          <p:val>
                                            <p:strVal val="#ppt_y"/>
                                          </p:val>
                                        </p:tav>
                                      </p:tavLst>
                                    </p:anim>
                                  </p:childTnLst>
                                </p:cTn>
                              </p:par>
                              <p:par>
                                <p:cTn id="64" presetID="10" presetClass="entr" presetSubtype="0" fill="hold" grpId="0" nodeType="withEffect">
                                  <p:stCondLst>
                                    <p:cond delay="30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344277"/>
            <a:ext cx="12192000" cy="6169446"/>
          </a:xfrm>
          <a:custGeom>
            <a:avLst/>
            <a:gdLst>
              <a:gd name="connsiteX0" fmla="*/ 1238865 w 12192000"/>
              <a:gd name="connsiteY0" fmla="*/ 1985968 h 6169446"/>
              <a:gd name="connsiteX1" fmla="*/ 1238865 w 12192000"/>
              <a:gd name="connsiteY1" fmla="*/ 3755775 h 6169446"/>
              <a:gd name="connsiteX2" fmla="*/ 5014453 w 12192000"/>
              <a:gd name="connsiteY2" fmla="*/ 3755775 h 6169446"/>
              <a:gd name="connsiteX3" fmla="*/ 5014453 w 12192000"/>
              <a:gd name="connsiteY3" fmla="*/ 1985968 h 6169446"/>
              <a:gd name="connsiteX4" fmla="*/ 575187 w 12192000"/>
              <a:gd name="connsiteY4" fmla="*/ 0 h 6169446"/>
              <a:gd name="connsiteX5" fmla="*/ 12192000 w 12192000"/>
              <a:gd name="connsiteY5" fmla="*/ 0 h 6169446"/>
              <a:gd name="connsiteX6" fmla="*/ 12192000 w 12192000"/>
              <a:gd name="connsiteY6" fmla="*/ 5142123 h 6169446"/>
              <a:gd name="connsiteX7" fmla="*/ 10353368 w 12192000"/>
              <a:gd name="connsiteY7" fmla="*/ 5142123 h 6169446"/>
              <a:gd name="connsiteX8" fmla="*/ 10353368 w 12192000"/>
              <a:gd name="connsiteY8" fmla="*/ 6169446 h 6169446"/>
              <a:gd name="connsiteX9" fmla="*/ 0 w 12192000"/>
              <a:gd name="connsiteY9" fmla="*/ 6169446 h 6169446"/>
              <a:gd name="connsiteX10" fmla="*/ 0 w 12192000"/>
              <a:gd name="connsiteY10" fmla="*/ 2310433 h 6169446"/>
              <a:gd name="connsiteX11" fmla="*/ 575187 w 12192000"/>
              <a:gd name="connsiteY11" fmla="*/ 2310433 h 616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69446">
                <a:moveTo>
                  <a:pt x="1238865" y="1985968"/>
                </a:moveTo>
                <a:lnTo>
                  <a:pt x="1238865" y="3755775"/>
                </a:lnTo>
                <a:lnTo>
                  <a:pt x="5014453" y="3755775"/>
                </a:lnTo>
                <a:lnTo>
                  <a:pt x="5014453" y="1985968"/>
                </a:lnTo>
                <a:close/>
                <a:moveTo>
                  <a:pt x="575187" y="0"/>
                </a:moveTo>
                <a:lnTo>
                  <a:pt x="12192000" y="0"/>
                </a:lnTo>
                <a:lnTo>
                  <a:pt x="12192000" y="5142123"/>
                </a:lnTo>
                <a:lnTo>
                  <a:pt x="10353368" y="5142123"/>
                </a:lnTo>
                <a:lnTo>
                  <a:pt x="10353368" y="6169446"/>
                </a:lnTo>
                <a:lnTo>
                  <a:pt x="0" y="6169446"/>
                </a:lnTo>
                <a:lnTo>
                  <a:pt x="0" y="2310433"/>
                </a:lnTo>
                <a:lnTo>
                  <a:pt x="575187" y="2310433"/>
                </a:lnTo>
                <a:close/>
              </a:path>
            </a:pathLst>
          </a:custGeom>
        </p:spPr>
      </p:pic>
      <p:sp>
        <p:nvSpPr>
          <p:cNvPr id="9" name="矩形 8"/>
          <p:cNvSpPr/>
          <p:nvPr/>
        </p:nvSpPr>
        <p:spPr>
          <a:xfrm>
            <a:off x="1" y="628650"/>
            <a:ext cx="152400" cy="714375"/>
          </a:xfrm>
          <a:prstGeom prst="rect">
            <a:avLst/>
          </a:prstGeom>
          <a:solidFill>
            <a:srgbClr val="BF03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l="26855" t="56653"/>
          <a:stretch>
            <a:fillRect/>
          </a:stretch>
        </p:blipFill>
        <p:spPr>
          <a:xfrm>
            <a:off x="3569110" y="3487994"/>
            <a:ext cx="8917858" cy="2642419"/>
          </a:xfrm>
          <a:prstGeom prst="rect">
            <a:avLst/>
          </a:prstGeom>
        </p:spPr>
      </p:pic>
      <p:grpSp>
        <p:nvGrpSpPr>
          <p:cNvPr id="17" name="组合 16"/>
          <p:cNvGrpSpPr/>
          <p:nvPr/>
        </p:nvGrpSpPr>
        <p:grpSpPr>
          <a:xfrm>
            <a:off x="3885951" y="3143814"/>
            <a:ext cx="276999" cy="398778"/>
            <a:chOff x="9259337" y="2380234"/>
            <a:chExt cx="444084" cy="639328"/>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0667" y="2403361"/>
              <a:ext cx="304800" cy="304800"/>
            </a:xfrm>
            <a:prstGeom prst="rect">
              <a:avLst/>
            </a:prstGeom>
          </p:spPr>
        </p:pic>
        <p:sp>
          <p:nvSpPr>
            <p:cNvPr id="19" name="文本框 18"/>
            <p:cNvSpPr txBox="1"/>
            <p:nvPr/>
          </p:nvSpPr>
          <p:spPr>
            <a:xfrm>
              <a:off x="9259337" y="2380234"/>
              <a:ext cx="444084" cy="639328"/>
            </a:xfrm>
            <a:prstGeom prst="rect">
              <a:avLst/>
            </a:prstGeom>
            <a:noFill/>
          </p:spPr>
          <p:txBody>
            <a:bodyPr vert="eaVert" wrap="square" rtlCol="0">
              <a:spAutoFit/>
            </a:bodyPr>
            <a:lstStyle/>
            <a:p>
              <a:r>
                <a:rPr lang="zh-CN" altLang="en-US" sz="600" dirty="0" smtClean="0">
                  <a:solidFill>
                    <a:schemeClr val="bg1"/>
                  </a:solidFill>
                  <a:latin typeface="迷你简南宫" panose="02010609000101010101" pitchFamily="49" charset="-122"/>
                  <a:ea typeface="迷你简南宫" panose="02010609000101010101" pitchFamily="49" charset="-122"/>
                </a:rPr>
                <a:t>不二</a:t>
              </a:r>
              <a:endParaRPr lang="zh-CN" altLang="en-US" sz="600" dirty="0">
                <a:solidFill>
                  <a:schemeClr val="bg1"/>
                </a:solidFill>
                <a:latin typeface="迷你简南宫" panose="02010609000101010101" pitchFamily="49" charset="-122"/>
                <a:ea typeface="迷你简南宫" panose="02010609000101010101" pitchFamily="49" charset="-122"/>
              </a:endParaRPr>
            </a:p>
          </p:txBody>
        </p:sp>
      </p:grpSp>
      <p:sp>
        <p:nvSpPr>
          <p:cNvPr id="20" name="文本框 19"/>
          <p:cNvSpPr txBox="1"/>
          <p:nvPr/>
        </p:nvSpPr>
        <p:spPr>
          <a:xfrm>
            <a:off x="1654136" y="1539181"/>
            <a:ext cx="553998" cy="1948818"/>
          </a:xfrm>
          <a:prstGeom prst="rect">
            <a:avLst/>
          </a:prstGeom>
          <a:noFill/>
        </p:spPr>
        <p:txBody>
          <a:bodyPr vert="eaVert" wrap="square" rtlCol="0">
            <a:spAutoFit/>
          </a:bodyPr>
          <a:lstStyle/>
          <a:p>
            <a:r>
              <a:rPr lang="zh-CN" altLang="en-US" dirty="0" smtClean="0">
                <a:latin typeface="禹卫书法行书简体" panose="02000603000000000000" pitchFamily="2" charset="-122"/>
                <a:ea typeface="禹卫书法行书简体" panose="02000603000000000000" pitchFamily="2" charset="-122"/>
              </a:rPr>
              <a:t>水</a:t>
            </a:r>
            <a:r>
              <a:rPr lang="zh-CN" altLang="en-US" sz="2400" spc="300" dirty="0" smtClean="0">
                <a:latin typeface="禹卫书法行书简体" panose="02000603000000000000" pitchFamily="2" charset="-122"/>
                <a:ea typeface="禹卫书法行书简体" panose="02000603000000000000" pitchFamily="2" charset="-122"/>
              </a:rPr>
              <a:t>墨</a:t>
            </a:r>
            <a:r>
              <a:rPr lang="zh-CN" altLang="en-US" sz="1100" spc="300" dirty="0" smtClean="0">
                <a:latin typeface="禹卫书法行书简体" panose="02000603000000000000" pitchFamily="2" charset="-122"/>
                <a:ea typeface="禹卫书法行书简体" panose="02000603000000000000" pitchFamily="2" charset="-122"/>
              </a:rPr>
              <a:t>书情</a:t>
            </a:r>
            <a:endParaRPr lang="zh-CN" altLang="en-US" sz="1100" spc="300" dirty="0">
              <a:latin typeface="禹卫书法行书简体" panose="02000603000000000000" pitchFamily="2" charset="-122"/>
              <a:ea typeface="禹卫书法行书简体" panose="02000603000000000000" pitchFamily="2" charset="-122"/>
            </a:endParaRPr>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42329" y="3350565"/>
            <a:ext cx="412114" cy="199528"/>
          </a:xfrm>
          <a:prstGeom prst="rect">
            <a:avLst/>
          </a:prstGeom>
        </p:spPr>
      </p:pic>
      <p:sp>
        <p:nvSpPr>
          <p:cNvPr id="2" name="文本框 1"/>
          <p:cNvSpPr txBox="1"/>
          <p:nvPr/>
        </p:nvSpPr>
        <p:spPr>
          <a:xfrm>
            <a:off x="2839085" y="955675"/>
            <a:ext cx="5947410" cy="706755"/>
          </a:xfrm>
          <a:prstGeom prst="rect">
            <a:avLst/>
          </a:prstGeom>
          <a:noFill/>
        </p:spPr>
        <p:txBody>
          <a:bodyPr wrap="square" rtlCol="0" anchor="t">
            <a:spAutoFit/>
          </a:bodyPr>
          <a:p>
            <a:r>
              <a:rPr lang="zh-CN" altLang="en-US" sz="4000">
                <a:latin typeface="迷你简南宫" panose="02010609000101010101" charset="0"/>
                <a:ea typeface="迷你简南宫" panose="02010609000101010101" charset="0"/>
                <a:cs typeface="迷你简南宫" panose="02010609000101010101" charset="0"/>
              </a:rPr>
              <a:t>开发模式</a:t>
            </a:r>
            <a:endParaRPr lang="zh-CN" altLang="en-US" sz="4000">
              <a:latin typeface="迷你简南宫" panose="02010609000101010101" charset="0"/>
              <a:ea typeface="迷你简南宫" panose="02010609000101010101" charset="0"/>
              <a:cs typeface="迷你简南宫" panose="02010609000101010101" charset="0"/>
            </a:endParaRPr>
          </a:p>
        </p:txBody>
      </p:sp>
      <p:sp>
        <p:nvSpPr>
          <p:cNvPr id="7" name="文本框 6"/>
          <p:cNvSpPr txBox="1"/>
          <p:nvPr/>
        </p:nvSpPr>
        <p:spPr>
          <a:xfrm flipH="1">
            <a:off x="2839085" y="2396490"/>
            <a:ext cx="8329295" cy="2245360"/>
          </a:xfrm>
          <a:prstGeom prst="rect">
            <a:avLst/>
          </a:prstGeom>
          <a:noFill/>
        </p:spPr>
        <p:txBody>
          <a:bodyPr wrap="square" rtlCol="0">
            <a:spAutoFit/>
          </a:bodyPr>
          <a:p>
            <a:pPr algn="l"/>
            <a:r>
              <a:rPr lang="zh-CN" altLang="en-US" sz="2800" spc="-170" dirty="0" smtClean="0">
                <a:solidFill>
                  <a:srgbClr val="1F1F1F"/>
                </a:solidFill>
                <a:latin typeface="迷你简南宫" panose="02010609000101010101" pitchFamily="49" charset="-122"/>
                <a:ea typeface="迷你简南宫" panose="02010609000101010101" pitchFamily="49" charset="-122"/>
              </a:rPr>
              <a:t>前后端完全分离，仅通过</a:t>
            </a:r>
            <a:r>
              <a:rPr lang="en-US" altLang="zh-CN" sz="2800" spc="-170" dirty="0" smtClean="0">
                <a:solidFill>
                  <a:srgbClr val="1F1F1F"/>
                </a:solidFill>
                <a:latin typeface="迷你简南宫" panose="02010609000101010101" pitchFamily="49" charset="-122"/>
                <a:ea typeface="迷你简南宫" panose="02010609000101010101" pitchFamily="49" charset="-122"/>
              </a:rPr>
              <a:t>http</a:t>
            </a:r>
            <a:r>
              <a:rPr lang="zh-CN" altLang="en-US" sz="2800" spc="-170" dirty="0" smtClean="0">
                <a:solidFill>
                  <a:srgbClr val="1F1F1F"/>
                </a:solidFill>
                <a:latin typeface="迷你简南宫" panose="02010609000101010101" pitchFamily="49" charset="-122"/>
                <a:ea typeface="迷你简南宫" panose="02010609000101010101" pitchFamily="49" charset="-122"/>
              </a:rPr>
              <a:t>接口进行交互，实现各端完全透明，代码的维护升级互不干扰，暂定使用</a:t>
            </a:r>
            <a:r>
              <a:rPr lang="en-US" altLang="zh-CN" sz="2800" spc="-170" dirty="0" smtClean="0">
                <a:solidFill>
                  <a:srgbClr val="1F1F1F"/>
                </a:solidFill>
                <a:latin typeface="迷你简南宫" panose="02010609000101010101" pitchFamily="49" charset="-122"/>
                <a:ea typeface="迷你简南宫" panose="02010609000101010101" pitchFamily="49" charset="-122"/>
              </a:rPr>
              <a:t>mysql + springboot + html + Android</a:t>
            </a:r>
            <a:r>
              <a:rPr lang="zh-CN" altLang="en-US" sz="2800" spc="-170" dirty="0" smtClean="0">
                <a:solidFill>
                  <a:srgbClr val="1F1F1F"/>
                </a:solidFill>
                <a:latin typeface="迷你简南宫" panose="02010609000101010101" pitchFamily="49" charset="-122"/>
                <a:ea typeface="迷你简南宫" panose="02010609000101010101" pitchFamily="49" charset="-122"/>
              </a:rPr>
              <a:t>进行开发，我认为我们队人才济济，可以进行多平台的开发是我们最大的优势！！</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250"/>
                                        <p:tgtEl>
                                          <p:spTgt spid="17"/>
                                        </p:tgtEl>
                                      </p:cBhvr>
                                    </p:animEffect>
                                  </p:childTnLst>
                                </p:cTn>
                              </p:par>
                              <p:par>
                                <p:cTn id="11" presetID="10" presetClass="entr" presetSubtype="0" fill="hold"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250"/>
                                        <p:tgtEl>
                                          <p:spTgt spid="2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250"/>
                                        <p:tgtEl>
                                          <p:spTgt spid="2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6" y="0"/>
            <a:ext cx="12189148" cy="6858000"/>
          </a:xfrm>
          <a:prstGeom prst="rect">
            <a:avLst/>
          </a:prstGeom>
        </p:spPr>
      </p:pic>
      <p:sp>
        <p:nvSpPr>
          <p:cNvPr id="5" name="文本框 4"/>
          <p:cNvSpPr txBox="1"/>
          <p:nvPr/>
        </p:nvSpPr>
        <p:spPr>
          <a:xfrm>
            <a:off x="7573880" y="2973142"/>
            <a:ext cx="354330" cy="288032"/>
          </a:xfrm>
          <a:prstGeom prst="rect">
            <a:avLst/>
          </a:prstGeom>
          <a:noFill/>
        </p:spPr>
        <p:txBody>
          <a:bodyPr vert="eaVert" wrap="square" rtlCol="0">
            <a:spAutoFit/>
          </a:bodyPr>
          <a:lstStyle/>
          <a:p>
            <a:pPr>
              <a:lnSpc>
                <a:spcPct val="80000"/>
              </a:lnSpc>
            </a:pPr>
            <a:r>
              <a:rPr lang="zh-CN" altLang="en-US" sz="700" dirty="0" smtClean="0">
                <a:solidFill>
                  <a:srgbClr val="E0120C"/>
                </a:solidFill>
                <a:latin typeface="迷你简南宫" panose="02010609000101010101" pitchFamily="49" charset="-122"/>
                <a:ea typeface="迷你简南宫" panose="02010609000101010101" pitchFamily="49" charset="-122"/>
              </a:rPr>
              <a:t>图灵</a:t>
            </a:r>
            <a:r>
              <a:rPr lang="zh-CN" altLang="en-US" sz="700" dirty="0" smtClean="0">
                <a:solidFill>
                  <a:srgbClr val="E0120C"/>
                </a:solidFill>
                <a:latin typeface="迷你简南宫" panose="02010609000101010101" pitchFamily="49" charset="-122"/>
                <a:ea typeface="迷你简南宫" panose="02010609000101010101" pitchFamily="49" charset="-122"/>
              </a:rPr>
              <a:t>出品</a:t>
            </a:r>
            <a:endParaRPr lang="zh-CN" altLang="en-US" sz="700" dirty="0">
              <a:solidFill>
                <a:srgbClr val="E0120C"/>
              </a:solidFill>
              <a:latin typeface="迷你简南宫" panose="02010609000101010101" pitchFamily="49" charset="-122"/>
              <a:ea typeface="迷你简南宫" panose="02010609000101010101" pitchFamily="49" charset="-122"/>
            </a:endParaRPr>
          </a:p>
        </p:txBody>
      </p:sp>
      <p:sp>
        <p:nvSpPr>
          <p:cNvPr id="6" name="文本框 5"/>
          <p:cNvSpPr txBox="1"/>
          <p:nvPr/>
        </p:nvSpPr>
        <p:spPr>
          <a:xfrm>
            <a:off x="4559935" y="2451100"/>
            <a:ext cx="5742305" cy="521970"/>
          </a:xfrm>
          <a:prstGeom prst="rect">
            <a:avLst/>
          </a:prstGeom>
          <a:noFill/>
        </p:spPr>
        <p:txBody>
          <a:bodyPr wrap="square" rtlCol="0">
            <a:spAutoFit/>
          </a:bodyPr>
          <a:lstStyle/>
          <a:p>
            <a:r>
              <a:rPr lang="zh-CN" altLang="en-US" sz="2800" dirty="0" smtClean="0">
                <a:latin typeface="迷你简南宫" panose="02010609000101010101" pitchFamily="49" charset="-122"/>
                <a:ea typeface="迷你简南宫" panose="02010609000101010101" pitchFamily="49" charset="-122"/>
              </a:rPr>
              <a:t>旗山的骄傲  校园芥子空间</a:t>
            </a:r>
            <a:endParaRPr lang="zh-CN" altLang="en-US" sz="2800" dirty="0" smtClean="0">
              <a:latin typeface="迷你简南宫" panose="02010609000101010101" pitchFamily="49" charset="-122"/>
              <a:ea typeface="迷你简南宫" panose="02010609000101010101" pitchFamily="49" charset="-122"/>
            </a:endParaRPr>
          </a:p>
        </p:txBody>
      </p:sp>
      <p:sp>
        <p:nvSpPr>
          <p:cNvPr id="11" name="矩形 10"/>
          <p:cNvSpPr/>
          <p:nvPr/>
        </p:nvSpPr>
        <p:spPr>
          <a:xfrm>
            <a:off x="6367484" y="2451220"/>
            <a:ext cx="543739" cy="523220"/>
          </a:xfrm>
          <a:prstGeom prst="rect">
            <a:avLst/>
          </a:prstGeom>
        </p:spPr>
        <p:txBody>
          <a:bodyPr wrap="none">
            <a:spAutoFit/>
          </a:bodyPr>
          <a:lstStyle/>
          <a:p>
            <a:r>
              <a:rPr lang="en-US" altLang="zh-CN" sz="2800" dirty="0">
                <a:solidFill>
                  <a:srgbClr val="010101"/>
                </a:solidFill>
                <a:latin typeface="迷你简南宫" panose="02010609000101010101" pitchFamily="49" charset="-122"/>
                <a:ea typeface="迷你简南宫" panose="02010609000101010101" pitchFamily="49" charset="-122"/>
              </a:rPr>
              <a:t>·</a:t>
            </a:r>
            <a:endParaRPr lang="zh-CN" altLang="en-US" sz="2800" dirty="0"/>
          </a:p>
        </p:txBody>
      </p:sp>
      <p:pic>
        <p:nvPicPr>
          <p:cNvPr id="2" name="纯音乐 - 中国古典民族风音乐">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487363" y="0"/>
            <a:ext cx="487363" cy="487363"/>
          </a:xfrm>
          <a:prstGeom prst="rect">
            <a:avLst/>
          </a:prstGeom>
        </p:spPr>
      </p:pic>
      <p:pic>
        <p:nvPicPr>
          <p:cNvPr id="3" name="1">
            <a:hlinkClick r:id="" action="ppaction://media"/>
          </p:cNvPr>
          <p:cNvPicPr/>
          <p:nvPr>
            <a:audioFile r:link="rId5"/>
            <p:extLst>
              <p:ext uri="{DAA4B4D4-6D71-4841-9C94-3DE7FCFB9230}">
                <p14:media xmlns:p14="http://schemas.microsoft.com/office/powerpoint/2010/main" r:embed="rId6"/>
              </p:ext>
            </p:extLst>
          </p:nvPr>
        </p:nvPicPr>
        <p:blipFill>
          <a:blip r:embed="rId7"/>
          <a:stretch>
            <a:fillRect/>
          </a:stretch>
        </p:blipFill>
        <p:spPr>
          <a:xfrm>
            <a:off x="7533640" y="7070725"/>
            <a:ext cx="619125" cy="619125"/>
          </a:xfrm>
          <a:prstGeom prst="rect">
            <a:avLst/>
          </a:prstGeom>
        </p:spPr>
      </p:pic>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50" presetClass="entr" presetSubtype="0" decel="10000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 calcmode="lin" valueType="num">
                                      <p:cBhvr>
                                        <p:cTn id="10" dur="1750" fill="hold"/>
                                        <p:tgtEl>
                                          <p:spTgt spid="6"/>
                                        </p:tgtEl>
                                        <p:attrNameLst>
                                          <p:attrName>ppt_w</p:attrName>
                                        </p:attrNameLst>
                                      </p:cBhvr>
                                      <p:tavLst>
                                        <p:tav tm="0">
                                          <p:val>
                                            <p:strVal val="#ppt_w+.3"/>
                                          </p:val>
                                        </p:tav>
                                        <p:tav tm="100000">
                                          <p:val>
                                            <p:strVal val="#ppt_w"/>
                                          </p:val>
                                        </p:tav>
                                      </p:tavLst>
                                    </p:anim>
                                    <p:anim calcmode="lin" valueType="num">
                                      <p:cBhvr>
                                        <p:cTn id="11" dur="1750" fill="hold"/>
                                        <p:tgtEl>
                                          <p:spTgt spid="6"/>
                                        </p:tgtEl>
                                        <p:attrNameLst>
                                          <p:attrName>ppt_h</p:attrName>
                                        </p:attrNameLst>
                                      </p:cBhvr>
                                      <p:tavLst>
                                        <p:tav tm="0">
                                          <p:val>
                                            <p:strVal val="#ppt_h"/>
                                          </p:val>
                                        </p:tav>
                                        <p:tav tm="100000">
                                          <p:val>
                                            <p:strVal val="#ppt_h"/>
                                          </p:val>
                                        </p:tav>
                                      </p:tavLst>
                                    </p:anim>
                                    <p:animEffect transition="in" filter="fade">
                                      <p:cBhvr>
                                        <p:cTn id="12" dur="175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 presetClass="mediacall" presetSubtype="0" fill="hold" nodeType="withEffect">
                                  <p:stCondLst>
                                    <p:cond delay="0"/>
                                  </p:stCondLst>
                                  <p:childTnLst>
                                    <p:cmd type="call" cmd="playFrom(0.0)">
                                      <p:cBhvr additive="base">
                                        <p:cTn id="2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hold" display="0">
                  <p:stCondLst>
                    <p:cond delay="indefinite"/>
                  </p:stCondLst>
                  <p:endCondLst>
                    <p:cond evt="onStopAudio" delay="0">
                      <p:tgtEl>
                        <p:sldTgt/>
                      </p:tgtEl>
                    </p:cond>
                  </p:endCondLst>
                </p:cTn>
                <p:tgtEl>
                  <p:spTgt spid="2"/>
                </p:tgtEl>
              </p:cMediaNode>
            </p:audio>
            <p:audio>
              <p:cMediaNode numSld="998" showWhenStopped="0">
                <p:cTn id="22" repeatCount="indefinite"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bldLst>
      <p:bldP spid="5" grpId="0"/>
      <p:bldP spid="6"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9800000">
            <a:off x="5071786" y="2572212"/>
            <a:ext cx="1394374" cy="1288350"/>
          </a:xfrm>
          <a:prstGeom prst="rect">
            <a:avLst/>
          </a:prstGeom>
        </p:spPr>
      </p:pic>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27984"/>
          <a:stretch>
            <a:fillRect/>
          </a:stretch>
        </p:blipFill>
        <p:spPr>
          <a:xfrm>
            <a:off x="0" y="3274142"/>
            <a:ext cx="15219512" cy="6675600"/>
          </a:xfrm>
          <a:prstGeom prst="rect">
            <a:avLst/>
          </a:prstGeom>
        </p:spPr>
      </p:pic>
      <p:grpSp>
        <p:nvGrpSpPr>
          <p:cNvPr id="30" name="组合 29"/>
          <p:cNvGrpSpPr/>
          <p:nvPr/>
        </p:nvGrpSpPr>
        <p:grpSpPr>
          <a:xfrm>
            <a:off x="6057265" y="2310039"/>
            <a:ext cx="305435" cy="404660"/>
            <a:chOff x="9232835" y="2332629"/>
            <a:chExt cx="489672" cy="648757"/>
          </a:xfrm>
        </p:grpSpPr>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9936" y="2332629"/>
              <a:ext cx="446263" cy="446265"/>
            </a:xfrm>
            <a:prstGeom prst="rect">
              <a:avLst/>
            </a:prstGeom>
          </p:spPr>
        </p:pic>
        <p:sp>
          <p:nvSpPr>
            <p:cNvPr id="32" name="文本框 31"/>
            <p:cNvSpPr txBox="1"/>
            <p:nvPr/>
          </p:nvSpPr>
          <p:spPr>
            <a:xfrm>
              <a:off x="9232835" y="2342058"/>
              <a:ext cx="489672" cy="639328"/>
            </a:xfrm>
            <a:prstGeom prst="rect">
              <a:avLst/>
            </a:prstGeom>
            <a:noFill/>
          </p:spPr>
          <p:txBody>
            <a:bodyPr vert="eaVert" wrap="square" rtlCol="0">
              <a:spAutoFit/>
            </a:bodyPr>
            <a:lstStyle/>
            <a:p>
              <a:r>
                <a:rPr lang="zh-CN" altLang="en-US" sz="800" dirty="0" smtClean="0">
                  <a:solidFill>
                    <a:schemeClr val="bg1"/>
                  </a:solidFill>
                  <a:latin typeface="迷你简南宫" panose="02010609000101010101" pitchFamily="49" charset="-122"/>
                  <a:ea typeface="迷你简南宫" panose="02010609000101010101" pitchFamily="49" charset="-122"/>
                </a:rPr>
                <a:t>图灵</a:t>
              </a:r>
              <a:endParaRPr lang="zh-CN" altLang="en-US" sz="800" dirty="0" smtClean="0">
                <a:solidFill>
                  <a:schemeClr val="bg1"/>
                </a:solidFill>
                <a:latin typeface="迷你简南宫" panose="02010609000101010101" pitchFamily="49" charset="-122"/>
                <a:ea typeface="迷你简南宫" panose="02010609000101010101" pitchFamily="49" charset="-122"/>
              </a:endParaRPr>
            </a:p>
          </p:txBody>
        </p:sp>
      </p:grpSp>
      <p:pic>
        <p:nvPicPr>
          <p:cNvPr id="36" name="图片 35"/>
          <p:cNvPicPr>
            <a:picLocks noChangeAspect="1"/>
          </p:cNvPicPr>
          <p:nvPr/>
        </p:nvPicPr>
        <p:blipFill rotWithShape="1">
          <a:blip r:embed="rId2" cstate="print">
            <a:extLst>
              <a:ext uri="{28A0092B-C50C-407E-A947-70E740481C1C}">
                <a14:useLocalDpi xmlns:a14="http://schemas.microsoft.com/office/drawing/2010/main" val="0"/>
              </a:ext>
            </a:extLst>
          </a:blip>
          <a:srcRect t="29010"/>
          <a:stretch>
            <a:fillRect/>
          </a:stretch>
        </p:blipFill>
        <p:spPr>
          <a:xfrm flipH="1">
            <a:off x="469740" y="3431786"/>
            <a:ext cx="15219512" cy="6580504"/>
          </a:xfrm>
          <a:prstGeom prst="rect">
            <a:avLst/>
          </a:prstGeom>
        </p:spPr>
      </p:pic>
      <p:sp>
        <p:nvSpPr>
          <p:cNvPr id="3" name="文本框 2"/>
          <p:cNvSpPr txBox="1"/>
          <p:nvPr/>
        </p:nvSpPr>
        <p:spPr>
          <a:xfrm>
            <a:off x="1116330" y="702310"/>
            <a:ext cx="10622915" cy="255333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最后再稍微谈谈一点我们队伍的想法，本次觉得开发这样一个校园综合平台，且觉得实现多平台，其实工作量是很大的，Rome was not built in a day，我们一步一个脚印争取最后完成一个像样的作 品，最好能真真切切的推广投入到同学们的日常生活   之中使用，能让成果物尽其用！</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4" name="文本框 3"/>
          <p:cNvSpPr txBox="1"/>
          <p:nvPr/>
        </p:nvSpPr>
        <p:spPr>
          <a:xfrm>
            <a:off x="2090420" y="4025900"/>
            <a:ext cx="8726805" cy="107632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最后贪心一下，我们</a:t>
            </a:r>
            <a:r>
              <a:rPr lang="en-US" altLang="zh-CN" sz="3200">
                <a:latin typeface="迷你简南宫" panose="02010609000101010101" charset="0"/>
                <a:ea typeface="迷你简南宫" panose="02010609000101010101" charset="0"/>
                <a:cs typeface="迷你简南宫" panose="02010609000101010101" charset="0"/>
              </a:rPr>
              <a:t>-&gt;</a:t>
            </a:r>
            <a:r>
              <a:rPr lang="zh-CN" altLang="en-US" sz="3200">
                <a:latin typeface="迷你简南宫" panose="02010609000101010101" charset="0"/>
                <a:ea typeface="迷你简南宫" panose="02010609000101010101" charset="0"/>
                <a:cs typeface="迷你简南宫" panose="02010609000101010101" charset="0"/>
              </a:rPr>
              <a:t>旗山的骄傲想要当种子队伍！！谢谢！</a:t>
            </a:r>
            <a:endParaRPr lang="zh-CN" altLang="en-US" sz="3200">
              <a:latin typeface="迷你简南宫" panose="02010609000101010101" charset="0"/>
              <a:ea typeface="迷你简南宫" panose="02010609000101010101" charset="0"/>
              <a:cs typeface="迷你简南宫" panose="02010609000101010101" charset="0"/>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nodeType="withEffect">
                                  <p:stCondLst>
                                    <p:cond delay="10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500"/>
                                        <p:tgtEl>
                                          <p:spTgt spid="34"/>
                                        </p:tgtEl>
                                      </p:cBhvr>
                                    </p:animEffect>
                                  </p:childTnLst>
                                </p:cTn>
                              </p:par>
                              <p:par>
                                <p:cTn id="14" presetID="53" presetClass="entr" presetSubtype="16" fill="hold" nodeType="withEffect">
                                  <p:stCondLst>
                                    <p:cond delay="1000"/>
                                  </p:stCondLst>
                                  <p:childTnLst>
                                    <p:set>
                                      <p:cBhvr>
                                        <p:cTn id="15" dur="1" fill="hold">
                                          <p:stCondLst>
                                            <p:cond delay="0"/>
                                          </p:stCondLst>
                                        </p:cTn>
                                        <p:tgtEl>
                                          <p:spTgt spid="34"/>
                                        </p:tgtEl>
                                        <p:attrNameLst>
                                          <p:attrName>style.visibility</p:attrName>
                                        </p:attrNameLst>
                                      </p:cBhvr>
                                      <p:to>
                                        <p:strVal val="visible"/>
                                      </p:to>
                                    </p:set>
                                    <p:anim calcmode="lin" valueType="num">
                                      <p:cBhvr>
                                        <p:cTn id="16" dur="1500" fill="hold"/>
                                        <p:tgtEl>
                                          <p:spTgt spid="34"/>
                                        </p:tgtEl>
                                        <p:attrNameLst>
                                          <p:attrName>ppt_w</p:attrName>
                                        </p:attrNameLst>
                                      </p:cBhvr>
                                      <p:tavLst>
                                        <p:tav tm="0">
                                          <p:val>
                                            <p:fltVal val="0"/>
                                          </p:val>
                                        </p:tav>
                                        <p:tav tm="100000">
                                          <p:val>
                                            <p:strVal val="#ppt_w"/>
                                          </p:val>
                                        </p:tav>
                                      </p:tavLst>
                                    </p:anim>
                                    <p:anim calcmode="lin" valueType="num">
                                      <p:cBhvr>
                                        <p:cTn id="17" dur="1500" fill="hold"/>
                                        <p:tgtEl>
                                          <p:spTgt spid="34"/>
                                        </p:tgtEl>
                                        <p:attrNameLst>
                                          <p:attrName>ppt_h</p:attrName>
                                        </p:attrNameLst>
                                      </p:cBhvr>
                                      <p:tavLst>
                                        <p:tav tm="0">
                                          <p:val>
                                            <p:fltVal val="0"/>
                                          </p:val>
                                        </p:tav>
                                        <p:tav tm="100000">
                                          <p:val>
                                            <p:strVal val="#ppt_h"/>
                                          </p:val>
                                        </p:tav>
                                      </p:tavLst>
                                    </p:anim>
                                    <p:animEffect transition="in" filter="fade">
                                      <p:cBhvr>
                                        <p:cTn id="18" dur="1500"/>
                                        <p:tgtEl>
                                          <p:spTgt spid="34"/>
                                        </p:tgtEl>
                                      </p:cBhvr>
                                    </p:animEffect>
                                  </p:childTnLst>
                                </p:cTn>
                              </p:par>
                              <p:par>
                                <p:cTn id="19" presetID="49" presetClass="entr" presetSubtype="0" decel="100000" fill="hold" nodeType="withEffect">
                                  <p:stCondLst>
                                    <p:cond delay="1000"/>
                                  </p:stCondLst>
                                  <p:childTnLst>
                                    <p:set>
                                      <p:cBhvr>
                                        <p:cTn id="20" dur="1" fill="hold">
                                          <p:stCondLst>
                                            <p:cond delay="0"/>
                                          </p:stCondLst>
                                        </p:cTn>
                                        <p:tgtEl>
                                          <p:spTgt spid="34"/>
                                        </p:tgtEl>
                                        <p:attrNameLst>
                                          <p:attrName>style.visibility</p:attrName>
                                        </p:attrNameLst>
                                      </p:cBhvr>
                                      <p:to>
                                        <p:strVal val="visible"/>
                                      </p:to>
                                    </p:set>
                                    <p:anim calcmode="lin" valueType="num">
                                      <p:cBhvr>
                                        <p:cTn id="21" dur="1500" fill="hold"/>
                                        <p:tgtEl>
                                          <p:spTgt spid="34"/>
                                        </p:tgtEl>
                                        <p:attrNameLst>
                                          <p:attrName>ppt_w</p:attrName>
                                        </p:attrNameLst>
                                      </p:cBhvr>
                                      <p:tavLst>
                                        <p:tav tm="0">
                                          <p:val>
                                            <p:fltVal val="0"/>
                                          </p:val>
                                        </p:tav>
                                        <p:tav tm="100000">
                                          <p:val>
                                            <p:strVal val="#ppt_w"/>
                                          </p:val>
                                        </p:tav>
                                      </p:tavLst>
                                    </p:anim>
                                    <p:anim calcmode="lin" valueType="num">
                                      <p:cBhvr>
                                        <p:cTn id="22" dur="1500" fill="hold"/>
                                        <p:tgtEl>
                                          <p:spTgt spid="34"/>
                                        </p:tgtEl>
                                        <p:attrNameLst>
                                          <p:attrName>ppt_h</p:attrName>
                                        </p:attrNameLst>
                                      </p:cBhvr>
                                      <p:tavLst>
                                        <p:tav tm="0">
                                          <p:val>
                                            <p:fltVal val="0"/>
                                          </p:val>
                                        </p:tav>
                                        <p:tav tm="100000">
                                          <p:val>
                                            <p:strVal val="#ppt_h"/>
                                          </p:val>
                                        </p:tav>
                                      </p:tavLst>
                                    </p:anim>
                                    <p:anim calcmode="lin" valueType="num">
                                      <p:cBhvr>
                                        <p:cTn id="23" dur="1500" fill="hold"/>
                                        <p:tgtEl>
                                          <p:spTgt spid="34"/>
                                        </p:tgtEl>
                                        <p:attrNameLst>
                                          <p:attrName>style.rotation</p:attrName>
                                        </p:attrNameLst>
                                      </p:cBhvr>
                                      <p:tavLst>
                                        <p:tav tm="0">
                                          <p:val>
                                            <p:fltVal val="360"/>
                                          </p:val>
                                        </p:tav>
                                        <p:tav tm="100000">
                                          <p:val>
                                            <p:fltVal val="0"/>
                                          </p:val>
                                        </p:tav>
                                      </p:tavLst>
                                    </p:anim>
                                    <p:animEffect transition="in" filter="fade">
                                      <p:cBhvr>
                                        <p:cTn id="24" dur="1500"/>
                                        <p:tgtEl>
                                          <p:spTgt spid="34"/>
                                        </p:tgtEl>
                                      </p:cBhvr>
                                    </p:animEffect>
                                  </p:childTnLst>
                                </p:cTn>
                              </p:par>
                              <p:par>
                                <p:cTn id="25" presetID="0" presetClass="path" presetSubtype="0" accel="30000" decel="36000" fill="hold" nodeType="withEffect">
                                  <p:stCondLst>
                                    <p:cond delay="2500"/>
                                  </p:stCondLst>
                                  <p:childTnLst>
                                    <p:animMotion origin="layout" path="M 3.75E-6 1.11111E-6 L 0.00885 -0.02384 " pathEditMode="relative" rAng="0" ptsTypes="AA">
                                      <p:cBhvr>
                                        <p:cTn id="26" dur="500" fill="hold"/>
                                        <p:tgtEl>
                                          <p:spTgt spid="34"/>
                                        </p:tgtEl>
                                        <p:attrNameLst>
                                          <p:attrName>ppt_x</p:attrName>
                                          <p:attrName>ppt_y</p:attrName>
                                        </p:attrNameLst>
                                      </p:cBhvr>
                                      <p:rCtr x="469" y="-1181"/>
                                    </p:animMotion>
                                  </p:childTnLst>
                                </p:cTn>
                              </p:par>
                              <p:par>
                                <p:cTn id="27" presetID="10" presetClass="entr" presetSubtype="0" fill="hold" nodeType="withEffect">
                                  <p:stCondLst>
                                    <p:cond delay="265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4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12192000" cy="6858000"/>
          </a:xfrm>
          <a:prstGeom prst="rect">
            <a:avLst/>
          </a:prstGeom>
        </p:spPr>
      </p:pic>
      <p:grpSp>
        <p:nvGrpSpPr>
          <p:cNvPr id="3" name="组合 2"/>
          <p:cNvGrpSpPr/>
          <p:nvPr/>
        </p:nvGrpSpPr>
        <p:grpSpPr>
          <a:xfrm>
            <a:off x="5409747" y="2514600"/>
            <a:ext cx="1378856" cy="1378856"/>
            <a:chOff x="5534748" y="2804701"/>
            <a:chExt cx="900255" cy="900255"/>
          </a:xfrm>
        </p:grpSpPr>
        <p:pic>
          <p:nvPicPr>
            <p:cNvPr id="4" name="图片 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534748" y="2804701"/>
              <a:ext cx="900255" cy="900255"/>
            </a:xfrm>
            <a:prstGeom prst="rect">
              <a:avLst/>
            </a:prstGeom>
          </p:spPr>
        </p:pic>
        <p:sp>
          <p:nvSpPr>
            <p:cNvPr id="5" name="文本框 4"/>
            <p:cNvSpPr txBox="1"/>
            <p:nvPr/>
          </p:nvSpPr>
          <p:spPr>
            <a:xfrm>
              <a:off x="5665687" y="2938105"/>
              <a:ext cx="683221" cy="735876"/>
            </a:xfrm>
            <a:prstGeom prst="rect">
              <a:avLst/>
            </a:prstGeom>
            <a:noFill/>
          </p:spPr>
          <p:txBody>
            <a:bodyPr vert="eaVert" wrap="square" rtlCol="0">
              <a:spAutoFit/>
            </a:bodyPr>
            <a:lstStyle/>
            <a:p>
              <a:r>
                <a:rPr lang="zh-CN" altLang="en-US" sz="3200" spc="500" dirty="0" smtClean="0">
                  <a:solidFill>
                    <a:srgbClr val="D6D4D3"/>
                  </a:solidFill>
                  <a:latin typeface="迷你简南宫" panose="02010609000101010101" pitchFamily="49" charset="-122"/>
                  <a:ea typeface="迷你简南宫" panose="02010609000101010101" pitchFamily="49" charset="-122"/>
                </a:rPr>
                <a:t>感谢观看</a:t>
              </a:r>
              <a:endParaRPr lang="zh-CN" altLang="en-US" sz="3200" spc="500" dirty="0">
                <a:solidFill>
                  <a:srgbClr val="D6D4D3"/>
                </a:solidFill>
                <a:latin typeface="迷你简南宫" panose="02010609000101010101" pitchFamily="49" charset="-122"/>
                <a:ea typeface="迷你简南宫" panose="02010609000101010101" pitchFamily="49" charset="-122"/>
              </a:endParaRPr>
            </a:p>
          </p:txBody>
        </p:sp>
      </p:gr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77" fill="hold"/>
                                        <p:tgtEl>
                                          <p:spTgt spid="2"/>
                                        </p:tgtEl>
                                      </p:cBhvr>
                                    </p:cmd>
                                  </p:childTnLst>
                                </p:cTn>
                              </p:par>
                              <p:par>
                                <p:cTn id="7" presetID="10" presetClass="entr" presetSubtype="0" fill="hold" nodeType="withEffect">
                                  <p:stCondLst>
                                    <p:cond delay="20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childTnLst>
                                </p:cTn>
                              </p:par>
                              <p:par>
                                <p:cTn id="10" presetID="10" presetClass="exit" presetSubtype="0" fill="hold" nodeType="withEffect">
                                  <p:stCondLst>
                                    <p:cond delay="5000"/>
                                  </p:stCondLst>
                                  <p:childTnLst>
                                    <p:animEffect transition="out" filter="fade">
                                      <p:cBhvr>
                                        <p:cTn id="11" dur="410"/>
                                        <p:tgtEl>
                                          <p:spTgt spid="3"/>
                                        </p:tgtEl>
                                      </p:cBhvr>
                                    </p:animEffect>
                                    <p:set>
                                      <p:cBhvr>
                                        <p:cTn id="12" dur="1" fill="hold">
                                          <p:stCondLst>
                                            <p:cond delay="40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01600" y="2402235"/>
            <a:ext cx="12582460" cy="4767822"/>
            <a:chOff x="-101600" y="2402235"/>
            <a:chExt cx="12582460" cy="4767822"/>
          </a:xfrm>
        </p:grpSpPr>
        <p:pic>
          <p:nvPicPr>
            <p:cNvPr id="17" name="图片 16"/>
            <p:cNvPicPr>
              <a:picLocks noChangeAspect="1"/>
            </p:cNvPicPr>
            <p:nvPr/>
          </p:nvPicPr>
          <p:blipFill rotWithShape="1">
            <a:blip r:embed="rId1">
              <a:extLst>
                <a:ext uri="{28A0092B-C50C-407E-A947-70E740481C1C}">
                  <a14:useLocalDpi xmlns:a14="http://schemas.microsoft.com/office/drawing/2010/main" val="0"/>
                </a:ext>
              </a:extLst>
            </a:blip>
            <a:srcRect b="33917"/>
            <a:stretch>
              <a:fillRect/>
            </a:stretch>
          </p:blipFill>
          <p:spPr>
            <a:xfrm>
              <a:off x="291712" y="2402235"/>
              <a:ext cx="12189148" cy="4531965"/>
            </a:xfrm>
            <a:prstGeom prst="rect">
              <a:avLst/>
            </a:prstGeom>
          </p:spPr>
        </p:pic>
        <p:sp>
          <p:nvSpPr>
            <p:cNvPr id="18" name="矩形 17"/>
            <p:cNvSpPr/>
            <p:nvPr/>
          </p:nvSpPr>
          <p:spPr>
            <a:xfrm rot="10800000">
              <a:off x="-101600" y="4426857"/>
              <a:ext cx="899886" cy="2743200"/>
            </a:xfrm>
            <a:prstGeom prst="rect">
              <a:avLst/>
            </a:prstGeom>
            <a:gradFill>
              <a:gsLst>
                <a:gs pos="0">
                  <a:srgbClr val="F2F2F2"/>
                </a:gs>
                <a:gs pos="74000">
                  <a:srgbClr val="F2F2F2">
                    <a:alpha val="14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flipH="1">
            <a:off x="531290" y="319931"/>
            <a:ext cx="2386739" cy="706755"/>
          </a:xfrm>
          <a:prstGeom prst="rect">
            <a:avLst/>
          </a:prstGeom>
          <a:noFill/>
        </p:spPr>
        <p:txBody>
          <a:bodyPr wrap="square" rtlCol="0">
            <a:spAutoFit/>
          </a:bodyPr>
          <a:lstStyle/>
          <a:p>
            <a:pPr algn="ctr"/>
            <a:r>
              <a:rPr lang="zh-CN" altLang="en-US" sz="4000" b="1" spc="-170" dirty="0">
                <a:solidFill>
                  <a:srgbClr val="1F1F1F"/>
                </a:solidFill>
                <a:latin typeface="迷你简南宫" panose="02010609000101010101" pitchFamily="49" charset="-122"/>
                <a:ea typeface="迷你简南宫" panose="02010609000101010101" pitchFamily="49" charset="-122"/>
              </a:rPr>
              <a:t>项目概述</a:t>
            </a:r>
            <a:endParaRPr lang="zh-CN" altLang="en-US" sz="4000" b="1" spc="-170" dirty="0">
              <a:solidFill>
                <a:srgbClr val="1F1F1F"/>
              </a:solidFill>
              <a:latin typeface="迷你简南宫" panose="02010609000101010101" pitchFamily="49" charset="-122"/>
              <a:ea typeface="迷你简南宫" panose="02010609000101010101" pitchFamily="49" charset="-122"/>
            </a:endParaRPr>
          </a:p>
        </p:txBody>
      </p:sp>
      <p:sp>
        <p:nvSpPr>
          <p:cNvPr id="2" name="文本框 1"/>
          <p:cNvSpPr txBox="1"/>
          <p:nvPr/>
        </p:nvSpPr>
        <p:spPr>
          <a:xfrm flipH="1">
            <a:off x="1241425" y="1214120"/>
            <a:ext cx="10453370" cy="4399915"/>
          </a:xfrm>
          <a:prstGeom prst="rect">
            <a:avLst/>
          </a:prstGeom>
          <a:noFill/>
        </p:spPr>
        <p:txBody>
          <a:bodyPr wrap="square" rtlCol="0">
            <a:spAutoFit/>
          </a:bodyPr>
          <a:p>
            <a:pPr algn="l"/>
            <a:r>
              <a:rPr lang="en-US" altLang="zh-CN" sz="4000" spc="-170" dirty="0">
                <a:solidFill>
                  <a:srgbClr val="1F1F1F"/>
                </a:solidFill>
                <a:latin typeface="迷你简南宫" panose="02010609000101010101" pitchFamily="49" charset="-122"/>
                <a:ea typeface="迷你简南宫" panose="02010609000101010101" pitchFamily="49" charset="-122"/>
              </a:rPr>
              <a:t>    </a:t>
            </a:r>
            <a:r>
              <a:rPr lang="zh-CN" altLang="en-US" sz="4000" spc="-170" dirty="0">
                <a:solidFill>
                  <a:srgbClr val="1F1F1F"/>
                </a:solidFill>
                <a:latin typeface="迷你简南宫" panose="02010609000101010101" pitchFamily="49" charset="-122"/>
                <a:ea typeface="迷你简南宫" panose="02010609000101010101" pitchFamily="49" charset="-122"/>
              </a:rPr>
              <a:t>我们开发的校园芥子空间是为了解决大学生校园生活的痛苦，他们需要一个专业的平台来解决一些大学生活的琐事，比如任务发布、物品租赁、失物招领，但是现有大方案并没有很好地解决这些需求。</a:t>
            </a:r>
            <a:r>
              <a:rPr lang="zh-CN" altLang="en-US" sz="4000" spc="-170" dirty="0">
                <a:solidFill>
                  <a:srgbClr val="1F1F1F"/>
                </a:solidFill>
                <a:latin typeface="迷你简南宫" panose="02010609000101010101" pitchFamily="49" charset="-122"/>
                <a:ea typeface="迷你简南宫" panose="02010609000101010101" pitchFamily="49" charset="-122"/>
                <a:sym typeface="+mn-ea"/>
              </a:rPr>
              <a:t>我们拥有相关的开发经验、对产品需求有切身的理解并且产品针对的用户面小，能够提供量身定制的服务。</a:t>
            </a:r>
            <a:endParaRPr lang="zh-CN" altLang="en-US" sz="4000" spc="-170" dirty="0">
              <a:solidFill>
                <a:srgbClr val="1F1F1F"/>
              </a:solidFill>
              <a:latin typeface="迷你简南宫" panose="02010609000101010101" pitchFamily="49" charset="-122"/>
              <a:ea typeface="迷你简南宫" panose="02010609000101010101" pitchFamily="49" charset="-122"/>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250"/>
                                        <p:tgtEl>
                                          <p:spTgt spid="14"/>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01600" y="2402235"/>
            <a:ext cx="12582460" cy="4767822"/>
            <a:chOff x="-101600" y="2402235"/>
            <a:chExt cx="12582460" cy="4767822"/>
          </a:xfrm>
        </p:grpSpPr>
        <p:pic>
          <p:nvPicPr>
            <p:cNvPr id="17" name="图片 16"/>
            <p:cNvPicPr>
              <a:picLocks noChangeAspect="1"/>
            </p:cNvPicPr>
            <p:nvPr/>
          </p:nvPicPr>
          <p:blipFill rotWithShape="1">
            <a:blip r:embed="rId1">
              <a:extLst>
                <a:ext uri="{28A0092B-C50C-407E-A947-70E740481C1C}">
                  <a14:useLocalDpi xmlns:a14="http://schemas.microsoft.com/office/drawing/2010/main" val="0"/>
                </a:ext>
              </a:extLst>
            </a:blip>
            <a:srcRect b="33917"/>
            <a:stretch>
              <a:fillRect/>
            </a:stretch>
          </p:blipFill>
          <p:spPr>
            <a:xfrm>
              <a:off x="291712" y="2402235"/>
              <a:ext cx="12189148" cy="4531965"/>
            </a:xfrm>
            <a:prstGeom prst="rect">
              <a:avLst/>
            </a:prstGeom>
          </p:spPr>
        </p:pic>
        <p:sp>
          <p:nvSpPr>
            <p:cNvPr id="18" name="矩形 17"/>
            <p:cNvSpPr/>
            <p:nvPr/>
          </p:nvSpPr>
          <p:spPr>
            <a:xfrm rot="10800000">
              <a:off x="-101600" y="4426857"/>
              <a:ext cx="899886" cy="2743200"/>
            </a:xfrm>
            <a:prstGeom prst="rect">
              <a:avLst/>
            </a:prstGeom>
            <a:gradFill>
              <a:gsLst>
                <a:gs pos="0">
                  <a:srgbClr val="F2F2F2"/>
                </a:gs>
                <a:gs pos="74000">
                  <a:srgbClr val="F2F2F2">
                    <a:alpha val="14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flipH="1">
            <a:off x="531290" y="319931"/>
            <a:ext cx="2386739" cy="706755"/>
          </a:xfrm>
          <a:prstGeom prst="rect">
            <a:avLst/>
          </a:prstGeom>
          <a:noFill/>
        </p:spPr>
        <p:txBody>
          <a:bodyPr wrap="square" rtlCol="0">
            <a:spAutoFit/>
          </a:bodyPr>
          <a:lstStyle/>
          <a:p>
            <a:pPr algn="ctr"/>
            <a:r>
              <a:rPr lang="zh-CN" altLang="en-US" sz="4000" b="1" spc="-170" dirty="0">
                <a:solidFill>
                  <a:srgbClr val="1F1F1F"/>
                </a:solidFill>
                <a:latin typeface="迷你简南宫" panose="02010609000101010101" pitchFamily="49" charset="-122"/>
                <a:ea typeface="迷你简南宫" panose="02010609000101010101" pitchFamily="49" charset="-122"/>
              </a:rPr>
              <a:t>项目概述</a:t>
            </a:r>
            <a:endParaRPr lang="zh-CN" altLang="en-US" sz="4000" b="1" spc="-170" dirty="0">
              <a:solidFill>
                <a:srgbClr val="1F1F1F"/>
              </a:solidFill>
              <a:latin typeface="迷你简南宫" panose="02010609000101010101" pitchFamily="49" charset="-122"/>
              <a:ea typeface="迷你简南宫" panose="02010609000101010101" pitchFamily="49" charset="-122"/>
            </a:endParaRPr>
          </a:p>
        </p:txBody>
      </p:sp>
      <p:sp>
        <p:nvSpPr>
          <p:cNvPr id="2" name="文本框 1"/>
          <p:cNvSpPr txBox="1"/>
          <p:nvPr/>
        </p:nvSpPr>
        <p:spPr>
          <a:xfrm flipH="1">
            <a:off x="1241425" y="1214120"/>
            <a:ext cx="10453370" cy="4399915"/>
          </a:xfrm>
          <a:prstGeom prst="rect">
            <a:avLst/>
          </a:prstGeom>
          <a:noFill/>
        </p:spPr>
        <p:txBody>
          <a:bodyPr wrap="square" rtlCol="0">
            <a:spAutoFit/>
          </a:bodyPr>
          <a:p>
            <a:pPr algn="l"/>
            <a:r>
              <a:rPr lang="en-US" altLang="zh-CN" sz="4000" spc="-170" dirty="0">
                <a:solidFill>
                  <a:srgbClr val="1F1F1F"/>
                </a:solidFill>
                <a:latin typeface="迷你简南宫" panose="02010609000101010101" pitchFamily="49" charset="-122"/>
                <a:ea typeface="迷你简南宫" panose="02010609000101010101" pitchFamily="49" charset="-122"/>
              </a:rPr>
              <a:t>    </a:t>
            </a:r>
            <a:r>
              <a:rPr lang="zh-CN" altLang="en-US" sz="4000" spc="-170" dirty="0">
                <a:solidFill>
                  <a:srgbClr val="1F1F1F"/>
                </a:solidFill>
                <a:latin typeface="迷你简南宫" panose="02010609000101010101" pitchFamily="49" charset="-122"/>
                <a:ea typeface="迷你简南宫" panose="02010609000101010101" pitchFamily="49" charset="-122"/>
              </a:rPr>
              <a:t>它能给用户带来专业性、彻底性、持久性的体验，远远超过受制于腾讯平台的福大小黑板公众号。同时，我们有高效率的推广方法，在前期上线完善后，我们甚至可以邀请我们当前的竞争对手入驻，一同为产品宣传，通过这样，能很快地让更多的用户了解并开始使用我们的产品，并进一步传播。</a:t>
            </a:r>
            <a:endParaRPr lang="zh-CN" altLang="en-US" sz="4000" spc="-170" dirty="0">
              <a:solidFill>
                <a:srgbClr val="1F1F1F"/>
              </a:solidFill>
              <a:latin typeface="迷你简南宫" panose="02010609000101010101" pitchFamily="49" charset="-122"/>
              <a:ea typeface="迷你简南宫" panose="02010609000101010101" pitchFamily="49" charset="-122"/>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250"/>
                                        <p:tgtEl>
                                          <p:spTgt spid="14"/>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1600" y="2402235"/>
            <a:ext cx="12582460" cy="4767822"/>
            <a:chOff x="-101600" y="2402235"/>
            <a:chExt cx="12582460" cy="4767822"/>
          </a:xfrm>
        </p:grpSpPr>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b="33917"/>
            <a:stretch>
              <a:fillRect/>
            </a:stretch>
          </p:blipFill>
          <p:spPr>
            <a:xfrm>
              <a:off x="291712" y="2402235"/>
              <a:ext cx="12189148" cy="4531965"/>
            </a:xfrm>
            <a:prstGeom prst="rect">
              <a:avLst/>
            </a:prstGeom>
          </p:spPr>
        </p:pic>
        <p:sp>
          <p:nvSpPr>
            <p:cNvPr id="2" name="矩形 1"/>
            <p:cNvSpPr/>
            <p:nvPr/>
          </p:nvSpPr>
          <p:spPr>
            <a:xfrm rot="10800000">
              <a:off x="-101600" y="4426857"/>
              <a:ext cx="899886" cy="2743200"/>
            </a:xfrm>
            <a:prstGeom prst="rect">
              <a:avLst/>
            </a:prstGeom>
            <a:gradFill>
              <a:gsLst>
                <a:gs pos="0">
                  <a:srgbClr val="F2F2F2"/>
                </a:gs>
                <a:gs pos="74000">
                  <a:srgbClr val="F2F2F2">
                    <a:alpha val="14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4464784" y="1046137"/>
            <a:ext cx="3262432" cy="4343400"/>
          </a:xfrm>
          <a:prstGeom prst="rect">
            <a:avLst/>
          </a:prstGeom>
          <a:noFill/>
        </p:spPr>
        <p:txBody>
          <a:bodyPr vert="eaVert" wrap="square" rtlCol="0">
            <a:spAutoFit/>
          </a:bodyPr>
          <a:lstStyle/>
          <a:p>
            <a:r>
              <a:rPr lang="zh-CN" altLang="en-US" sz="20000" spc="-6000" dirty="0" smtClean="0">
                <a:solidFill>
                  <a:srgbClr val="F0F0F0"/>
                </a:solidFill>
                <a:latin typeface="方正启体简体" panose="03000509000000000000" pitchFamily="65" charset="-122"/>
                <a:ea typeface="方正启体简体" panose="03000509000000000000" pitchFamily="65" charset="-122"/>
              </a:rPr>
              <a:t>超越</a:t>
            </a:r>
            <a:endParaRPr lang="zh-CN" altLang="en-US" sz="20000" spc="-6000" dirty="0">
              <a:solidFill>
                <a:srgbClr val="F0F0F0"/>
              </a:solidFill>
              <a:latin typeface="方正启体简体" panose="03000509000000000000" pitchFamily="65" charset="-122"/>
              <a:ea typeface="方正启体简体" panose="03000509000000000000" pitchFamily="65" charset="-122"/>
            </a:endParaRPr>
          </a:p>
        </p:txBody>
      </p:sp>
      <p:sp>
        <p:nvSpPr>
          <p:cNvPr id="5" name="文本框 4"/>
          <p:cNvSpPr txBox="1"/>
          <p:nvPr/>
        </p:nvSpPr>
        <p:spPr>
          <a:xfrm>
            <a:off x="5371188" y="2213019"/>
            <a:ext cx="1758291" cy="584775"/>
          </a:xfrm>
          <a:prstGeom prst="rect">
            <a:avLst/>
          </a:prstGeom>
          <a:noFill/>
        </p:spPr>
        <p:txBody>
          <a:bodyPr wrap="square" rtlCol="0">
            <a:spAutoFit/>
          </a:bodyPr>
          <a:lstStyle/>
          <a:p>
            <a:r>
              <a:rPr lang="zh-CN" altLang="en-US" sz="3200" spc="-170" dirty="0" smtClean="0">
                <a:solidFill>
                  <a:srgbClr val="1F1F1F"/>
                </a:solidFill>
                <a:latin typeface="迷你简南宫" panose="02010609000101010101" pitchFamily="49" charset="-122"/>
                <a:ea typeface="迷你简南宫" panose="02010609000101010101" pitchFamily="49" charset="-122"/>
              </a:rPr>
              <a:t>第一章</a:t>
            </a:r>
            <a:endParaRPr lang="zh-CN" altLang="en-US" sz="3200" spc="-170" dirty="0">
              <a:solidFill>
                <a:srgbClr val="1F1F1F"/>
              </a:solidFill>
              <a:latin typeface="迷你简南宫" panose="02010609000101010101" pitchFamily="49" charset="-122"/>
              <a:ea typeface="迷你简南宫" panose="02010609000101010101" pitchFamily="49" charset="-122"/>
            </a:endParaRPr>
          </a:p>
        </p:txBody>
      </p:sp>
      <p:sp>
        <p:nvSpPr>
          <p:cNvPr id="7" name="任意多边形 6"/>
          <p:cNvSpPr/>
          <p:nvPr/>
        </p:nvSpPr>
        <p:spPr>
          <a:xfrm>
            <a:off x="5123007" y="2776843"/>
            <a:ext cx="1893603" cy="55232"/>
          </a:xfrm>
          <a:custGeom>
            <a:avLst/>
            <a:gdLst>
              <a:gd name="connsiteX0" fmla="*/ 0 w 2286000"/>
              <a:gd name="connsiteY0" fmla="*/ 238125 h 238125"/>
              <a:gd name="connsiteX1" fmla="*/ 1076325 w 2286000"/>
              <a:gd name="connsiteY1" fmla="*/ 0 h 238125"/>
              <a:gd name="connsiteX2" fmla="*/ 2286000 w 2286000"/>
              <a:gd name="connsiteY2" fmla="*/ 238125 h 238125"/>
              <a:gd name="connsiteX0-1" fmla="*/ 0 w 2286000"/>
              <a:gd name="connsiteY0-2" fmla="*/ 114300 h 114300"/>
              <a:gd name="connsiteX1-3" fmla="*/ 1076325 w 2286000"/>
              <a:gd name="connsiteY1-4" fmla="*/ 0 h 114300"/>
              <a:gd name="connsiteX2-5" fmla="*/ 2286000 w 2286000"/>
              <a:gd name="connsiteY2-6" fmla="*/ 114300 h 114300"/>
              <a:gd name="connsiteX0-7" fmla="*/ 0 w 2286000"/>
              <a:gd name="connsiteY0-8" fmla="*/ 114300 h 114300"/>
              <a:gd name="connsiteX1-9" fmla="*/ 1076325 w 2286000"/>
              <a:gd name="connsiteY1-10" fmla="*/ 0 h 114300"/>
              <a:gd name="connsiteX2-11" fmla="*/ 2286000 w 2286000"/>
              <a:gd name="connsiteY2-12" fmla="*/ 114300 h 114300"/>
              <a:gd name="connsiteX0-13" fmla="*/ 0 w 2286000"/>
              <a:gd name="connsiteY0-14" fmla="*/ 66675 h 66675"/>
              <a:gd name="connsiteX1-15" fmla="*/ 1076325 w 2286000"/>
              <a:gd name="connsiteY1-16" fmla="*/ 0 h 66675"/>
              <a:gd name="connsiteX2-17" fmla="*/ 2286000 w 2286000"/>
              <a:gd name="connsiteY2-18" fmla="*/ 66675 h 66675"/>
            </a:gdLst>
            <a:ahLst/>
            <a:cxnLst>
              <a:cxn ang="0">
                <a:pos x="connsiteX0-1" y="connsiteY0-2"/>
              </a:cxn>
              <a:cxn ang="0">
                <a:pos x="connsiteX1-3" y="connsiteY1-4"/>
              </a:cxn>
              <a:cxn ang="0">
                <a:pos x="connsiteX2-5" y="connsiteY2-6"/>
              </a:cxn>
            </a:cxnLst>
            <a:rect l="l" t="t" r="r" b="b"/>
            <a:pathLst>
              <a:path w="2286000" h="66675">
                <a:moveTo>
                  <a:pt x="0" y="66675"/>
                </a:moveTo>
                <a:cubicBezTo>
                  <a:pt x="358775" y="28575"/>
                  <a:pt x="663575" y="0"/>
                  <a:pt x="1076325" y="0"/>
                </a:cubicBezTo>
                <a:cubicBezTo>
                  <a:pt x="1489075" y="0"/>
                  <a:pt x="1882775" y="28575"/>
                  <a:pt x="2286000" y="66675"/>
                </a:cubicBezTo>
              </a:path>
            </a:pathLst>
          </a:custGeom>
          <a:no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7C7C7"/>
              </a:solidFill>
            </a:endParaRPr>
          </a:p>
        </p:txBody>
      </p:sp>
      <p:sp>
        <p:nvSpPr>
          <p:cNvPr id="8" name="椭圆 7"/>
          <p:cNvSpPr/>
          <p:nvPr/>
        </p:nvSpPr>
        <p:spPr>
          <a:xfrm>
            <a:off x="5109418" y="2810644"/>
            <a:ext cx="45719" cy="4571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9" name="椭圆 8"/>
          <p:cNvSpPr/>
          <p:nvPr/>
        </p:nvSpPr>
        <p:spPr>
          <a:xfrm>
            <a:off x="6995368" y="2808262"/>
            <a:ext cx="45719" cy="4571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文本框 9"/>
          <p:cNvSpPr txBox="1"/>
          <p:nvPr/>
        </p:nvSpPr>
        <p:spPr>
          <a:xfrm>
            <a:off x="4819650" y="2811521"/>
            <a:ext cx="2832100" cy="253916"/>
          </a:xfrm>
          <a:prstGeom prst="rect">
            <a:avLst/>
          </a:prstGeom>
          <a:noFill/>
        </p:spPr>
        <p:txBody>
          <a:bodyPr wrap="square" rtlCol="0">
            <a:spAutoFit/>
          </a:bodyPr>
          <a:lstStyle/>
          <a:p>
            <a:pPr algn="ctr"/>
            <a:r>
              <a:rPr lang="en-US" altLang="zh-CN" sz="1050" spc="2600" dirty="0" smtClean="0">
                <a:latin typeface="Bell MT" panose="02020503060305020303" pitchFamily="18" charset="0"/>
              </a:rPr>
              <a:t>FUTURE</a:t>
            </a:r>
            <a:endParaRPr lang="zh-CN" altLang="en-US" sz="1050" spc="2600" dirty="0">
              <a:latin typeface="Bell MT" panose="02020503060305020303" pitchFamily="18" charset="0"/>
            </a:endParaRPr>
          </a:p>
        </p:txBody>
      </p:sp>
      <p:sp>
        <p:nvSpPr>
          <p:cNvPr id="11" name="文本框 10"/>
          <p:cNvSpPr txBox="1"/>
          <p:nvPr/>
        </p:nvSpPr>
        <p:spPr>
          <a:xfrm>
            <a:off x="5435506" y="3033112"/>
            <a:ext cx="1328881" cy="707886"/>
          </a:xfrm>
          <a:prstGeom prst="rect">
            <a:avLst/>
          </a:prstGeom>
          <a:noFill/>
        </p:spPr>
        <p:txBody>
          <a:bodyPr wrap="square" rtlCol="0">
            <a:spAutoFit/>
          </a:bodyPr>
          <a:lstStyle/>
          <a:p>
            <a:pPr algn="ctr"/>
            <a:r>
              <a:rPr lang="en-US" altLang="zh-CN" sz="4000" spc="-170" dirty="0" smtClean="0">
                <a:solidFill>
                  <a:srgbClr val="1F1F1F"/>
                </a:solidFill>
                <a:latin typeface="Kozuka Mincho Pr6N H" panose="02020900000000000000" pitchFamily="18" charset="-128"/>
                <a:ea typeface="Kozuka Mincho Pr6N H" panose="02020900000000000000" pitchFamily="18" charset="-128"/>
                <a:cs typeface="David" panose="020E0502060401010101" pitchFamily="34" charset="-79"/>
              </a:rPr>
              <a:t>NO.1</a:t>
            </a:r>
            <a:endParaRPr lang="zh-CN" altLang="en-US" sz="4000" spc="-170" dirty="0">
              <a:solidFill>
                <a:srgbClr val="1F1F1F"/>
              </a:solidFill>
              <a:latin typeface="Kozuka Mincho Pr6N H" panose="02020900000000000000" pitchFamily="18" charset="-128"/>
              <a:ea typeface="Kozuka Mincho Pr6N H" panose="02020900000000000000" pitchFamily="18" charset="-128"/>
              <a:cs typeface="David" panose="020E0502060401010101" pitchFamily="34" charset="-79"/>
            </a:endParaRPr>
          </a:p>
        </p:txBody>
      </p:sp>
      <p:sp>
        <p:nvSpPr>
          <p:cNvPr id="12" name="文本框 11"/>
          <p:cNvSpPr txBox="1"/>
          <p:nvPr/>
        </p:nvSpPr>
        <p:spPr>
          <a:xfrm flipH="1">
            <a:off x="4464685" y="3741420"/>
            <a:ext cx="3441065" cy="521970"/>
          </a:xfrm>
          <a:prstGeom prst="rect">
            <a:avLst/>
          </a:prstGeom>
          <a:noFill/>
        </p:spPr>
        <p:txBody>
          <a:bodyPr wrap="square" rtlCol="0">
            <a:spAutoFit/>
          </a:bodyPr>
          <a:lstStyle/>
          <a:p>
            <a:pPr algn="ctr"/>
            <a:r>
              <a:rPr lang="zh-CN" altLang="en-US" sz="2800" spc="-170" dirty="0" smtClean="0">
                <a:solidFill>
                  <a:srgbClr val="1F1F1F"/>
                </a:solidFill>
                <a:latin typeface="迷你简南宫" panose="02010609000101010101" pitchFamily="49" charset="-122"/>
                <a:ea typeface="迷你简南宫" panose="02010609000101010101" pitchFamily="49" charset="-122"/>
              </a:rPr>
              <a:t>关于本次的选题</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536739">
            <a:off x="5560572" y="1370930"/>
            <a:ext cx="868406" cy="802376"/>
          </a:xfrm>
          <a:prstGeom prst="rect">
            <a:avLst/>
          </a:prstGeom>
        </p:spPr>
      </p:pic>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22" presetClass="entr" presetSubtype="8" fill="hold" grpId="0" nodeType="withEffect">
                                  <p:stCondLst>
                                    <p:cond delay="225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16" presetClass="entr" presetSubtype="37" fill="hold" grpId="0" nodeType="withEffect">
                                  <p:stCondLst>
                                    <p:cond delay="125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1000"/>
                                        <p:tgtEl>
                                          <p:spTgt spid="7"/>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50" presetClass="entr" presetSubtype="0" decel="100000" fill="hold" grpId="0" nodeType="withEffect">
                                  <p:stCondLst>
                                    <p:cond delay="15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strVal val="#ppt_w+.3"/>
                                          </p:val>
                                        </p:tav>
                                        <p:tav tm="100000">
                                          <p:val>
                                            <p:strVal val="#ppt_w"/>
                                          </p:val>
                                        </p:tav>
                                      </p:tavLst>
                                    </p:anim>
                                    <p:anim calcmode="lin" valueType="num">
                                      <p:cBhvr>
                                        <p:cTn id="26" dur="1000" fill="hold"/>
                                        <p:tgtEl>
                                          <p:spTgt spid="10"/>
                                        </p:tgtEl>
                                        <p:attrNameLst>
                                          <p:attrName>ppt_h</p:attrName>
                                        </p:attrNameLst>
                                      </p:cBhvr>
                                      <p:tavLst>
                                        <p:tav tm="0">
                                          <p:val>
                                            <p:strVal val="#ppt_h"/>
                                          </p:val>
                                        </p:tav>
                                        <p:tav tm="100000">
                                          <p:val>
                                            <p:strVal val="#ppt_h"/>
                                          </p:val>
                                        </p:tav>
                                      </p:tavLst>
                                    </p:anim>
                                    <p:animEffect transition="in" filter="fade">
                                      <p:cBhvr>
                                        <p:cTn id="27" dur="1000"/>
                                        <p:tgtEl>
                                          <p:spTgt spid="10"/>
                                        </p:tgtEl>
                                      </p:cBhvr>
                                    </p:animEffect>
                                  </p:childTnLst>
                                </p:cTn>
                              </p:par>
                              <p:par>
                                <p:cTn id="28" presetID="22" presetClass="entr" presetSubtype="8" fill="hold" grpId="0" nodeType="withEffect">
                                  <p:stCondLst>
                                    <p:cond delay="250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10" presetClass="entr" presetSubtype="0" fill="hold" grpId="0" nodeType="withEffect">
                                  <p:stCondLst>
                                    <p:cond delay="30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2" presetClass="entr" presetSubtype="1" accel="23000" decel="31000" fill="hold" nodeType="withEffect">
                                  <p:stCondLst>
                                    <p:cond delay="25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ppt_x"/>
                                          </p:val>
                                        </p:tav>
                                        <p:tav tm="100000">
                                          <p:val>
                                            <p:strVal val="#ppt_x"/>
                                          </p:val>
                                        </p:tav>
                                      </p:tavLst>
                                    </p:anim>
                                    <p:anim calcmode="lin" valueType="num">
                                      <p:cBhvr additive="base">
                                        <p:cTn id="37"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animBg="1"/>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1712" y="2402235"/>
            <a:ext cx="12189148" cy="4615423"/>
            <a:chOff x="291712" y="2402235"/>
            <a:chExt cx="12189148" cy="4615423"/>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33917"/>
            <a:stretch>
              <a:fillRect/>
            </a:stretch>
          </p:blipFill>
          <p:spPr>
            <a:xfrm>
              <a:off x="291712" y="2402235"/>
              <a:ext cx="12189148" cy="4531965"/>
            </a:xfrm>
            <a:prstGeom prst="rect">
              <a:avLst/>
            </a:prstGeom>
          </p:spPr>
        </p:pic>
        <p:sp>
          <p:nvSpPr>
            <p:cNvPr id="4" name="矩形 3"/>
            <p:cNvSpPr/>
            <p:nvPr/>
          </p:nvSpPr>
          <p:spPr>
            <a:xfrm rot="10800000">
              <a:off x="349357" y="4170685"/>
              <a:ext cx="928554" cy="2846973"/>
            </a:xfrm>
            <a:prstGeom prst="rect">
              <a:avLst/>
            </a:prstGeom>
            <a:gradFill>
              <a:gsLst>
                <a:gs pos="0">
                  <a:srgbClr val="F2F2F2"/>
                </a:gs>
                <a:gs pos="74000">
                  <a:srgbClr val="F2F2F2">
                    <a:alpha val="14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71439"/>
            <a:ext cx="12192000" cy="6094827"/>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178" y="4283676"/>
            <a:ext cx="1727055" cy="1317964"/>
          </a:xfrm>
          <a:prstGeom prst="rect">
            <a:avLst/>
          </a:prstGeom>
        </p:spPr>
      </p:pic>
      <p:grpSp>
        <p:nvGrpSpPr>
          <p:cNvPr id="20" name="组合 19"/>
          <p:cNvGrpSpPr/>
          <p:nvPr/>
        </p:nvGrpSpPr>
        <p:grpSpPr>
          <a:xfrm>
            <a:off x="6252952" y="5067033"/>
            <a:ext cx="276999" cy="398778"/>
            <a:chOff x="9259337" y="2380234"/>
            <a:chExt cx="444084" cy="639328"/>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0667" y="2403361"/>
              <a:ext cx="304800" cy="304800"/>
            </a:xfrm>
            <a:prstGeom prst="rect">
              <a:avLst/>
            </a:prstGeom>
          </p:spPr>
        </p:pic>
        <p:sp>
          <p:nvSpPr>
            <p:cNvPr id="22" name="文本框 21"/>
            <p:cNvSpPr txBox="1"/>
            <p:nvPr/>
          </p:nvSpPr>
          <p:spPr>
            <a:xfrm>
              <a:off x="9259337" y="2380234"/>
              <a:ext cx="444084" cy="639328"/>
            </a:xfrm>
            <a:prstGeom prst="rect">
              <a:avLst/>
            </a:prstGeom>
            <a:noFill/>
          </p:spPr>
          <p:txBody>
            <a:bodyPr vert="eaVert" wrap="square" rtlCol="0">
              <a:spAutoFit/>
            </a:bodyPr>
            <a:lstStyle/>
            <a:p>
              <a:r>
                <a:rPr lang="zh-CN" altLang="en-US" sz="600" dirty="0" smtClean="0">
                  <a:solidFill>
                    <a:schemeClr val="bg1"/>
                  </a:solidFill>
                  <a:latin typeface="迷你简南宫" panose="02010609000101010101" pitchFamily="49" charset="-122"/>
                  <a:ea typeface="迷你简南宫" panose="02010609000101010101" pitchFamily="49" charset="-122"/>
                </a:rPr>
                <a:t>不二</a:t>
              </a:r>
              <a:endParaRPr lang="zh-CN" altLang="en-US" sz="600" dirty="0">
                <a:solidFill>
                  <a:schemeClr val="bg1"/>
                </a:solidFill>
                <a:latin typeface="迷你简南宫" panose="02010609000101010101" pitchFamily="49" charset="-122"/>
                <a:ea typeface="迷你简南宫" panose="02010609000101010101" pitchFamily="49" charset="-122"/>
              </a:endParaRPr>
            </a:p>
          </p:txBody>
        </p:sp>
      </p:grpSp>
      <p:grpSp>
        <p:nvGrpSpPr>
          <p:cNvPr id="26" name="组合 25"/>
          <p:cNvGrpSpPr/>
          <p:nvPr/>
        </p:nvGrpSpPr>
        <p:grpSpPr>
          <a:xfrm>
            <a:off x="11427381" y="701399"/>
            <a:ext cx="369332" cy="1086920"/>
            <a:chOff x="11455956" y="741880"/>
            <a:chExt cx="369332" cy="1086920"/>
          </a:xfrm>
        </p:grpSpPr>
        <p:sp>
          <p:nvSpPr>
            <p:cNvPr id="25" name="文本框 24"/>
            <p:cNvSpPr txBox="1"/>
            <p:nvPr/>
          </p:nvSpPr>
          <p:spPr>
            <a:xfrm>
              <a:off x="11455956" y="947738"/>
              <a:ext cx="369332" cy="881062"/>
            </a:xfrm>
            <a:prstGeom prst="rect">
              <a:avLst/>
            </a:prstGeom>
            <a:noFill/>
          </p:spPr>
          <p:txBody>
            <a:bodyPr vert="eaVert" wrap="square" rtlCol="0">
              <a:spAutoFit/>
            </a:bodyPr>
            <a:lstStyle/>
            <a:p>
              <a:r>
                <a:rPr lang="zh-CN" altLang="en-US" sz="1200" dirty="0" smtClean="0">
                  <a:solidFill>
                    <a:srgbClr val="BF0310"/>
                  </a:solidFill>
                  <a:latin typeface="迷你简南宫" panose="02010609000101010101" pitchFamily="49" charset="-122"/>
                  <a:ea typeface="迷你简南宫" panose="02010609000101010101" pitchFamily="49" charset="-122"/>
                </a:rPr>
                <a:t>中国风</a:t>
              </a:r>
              <a:endParaRPr lang="zh-CN" altLang="en-US" sz="1200" dirty="0">
                <a:solidFill>
                  <a:srgbClr val="BF0310"/>
                </a:solidFill>
                <a:latin typeface="迷你简南宫" panose="02010609000101010101" pitchFamily="49" charset="-122"/>
                <a:ea typeface="迷你简南宫" panose="02010609000101010101" pitchFamily="49" charset="-122"/>
              </a:endParaRPr>
            </a:p>
          </p:txBody>
        </p:sp>
        <p:sp>
          <p:nvSpPr>
            <p:cNvPr id="23" name="文本框 22"/>
            <p:cNvSpPr txBox="1"/>
            <p:nvPr/>
          </p:nvSpPr>
          <p:spPr>
            <a:xfrm rot="5400000">
              <a:off x="11408569" y="831980"/>
              <a:ext cx="457200" cy="276999"/>
            </a:xfrm>
            <a:prstGeom prst="rect">
              <a:avLst/>
            </a:prstGeom>
            <a:noFill/>
          </p:spPr>
          <p:txBody>
            <a:bodyPr wrap="square" rtlCol="0">
              <a:spAutoFit/>
            </a:bodyPr>
            <a:lstStyle/>
            <a:p>
              <a:r>
                <a:rPr lang="en-US" altLang="zh-CN" sz="1200" dirty="0" smtClean="0">
                  <a:solidFill>
                    <a:srgbClr val="BF0310"/>
                  </a:solidFill>
                </a:rPr>
                <a:t>【</a:t>
              </a:r>
              <a:endParaRPr lang="zh-CN" altLang="en-US" sz="1200" dirty="0">
                <a:solidFill>
                  <a:srgbClr val="BF0310"/>
                </a:solidFill>
              </a:endParaRPr>
            </a:p>
          </p:txBody>
        </p:sp>
        <p:sp>
          <p:nvSpPr>
            <p:cNvPr id="24" name="文本框 23"/>
            <p:cNvSpPr txBox="1"/>
            <p:nvPr/>
          </p:nvSpPr>
          <p:spPr>
            <a:xfrm rot="16200000">
              <a:off x="11413331" y="1355853"/>
              <a:ext cx="457200" cy="276999"/>
            </a:xfrm>
            <a:prstGeom prst="rect">
              <a:avLst/>
            </a:prstGeom>
            <a:noFill/>
          </p:spPr>
          <p:txBody>
            <a:bodyPr wrap="square" rtlCol="0">
              <a:spAutoFit/>
            </a:bodyPr>
            <a:lstStyle/>
            <a:p>
              <a:r>
                <a:rPr lang="en-US" altLang="zh-CN" sz="1200" dirty="0" smtClean="0">
                  <a:solidFill>
                    <a:srgbClr val="BF0310"/>
                  </a:solidFill>
                </a:rPr>
                <a:t>【</a:t>
              </a:r>
              <a:endParaRPr lang="zh-CN" altLang="en-US" sz="1200" dirty="0">
                <a:solidFill>
                  <a:srgbClr val="BF0310"/>
                </a:solidFill>
              </a:endParaRPr>
            </a:p>
          </p:txBody>
        </p:sp>
      </p:grpSp>
      <p:sp>
        <p:nvSpPr>
          <p:cNvPr id="7" name="文本框 6"/>
          <p:cNvSpPr txBox="1"/>
          <p:nvPr/>
        </p:nvSpPr>
        <p:spPr>
          <a:xfrm>
            <a:off x="349250" y="471170"/>
            <a:ext cx="5947410" cy="58356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校园芥子空间 </a:t>
            </a:r>
            <a:r>
              <a:rPr lang="en-US" altLang="zh-CN" sz="3200">
                <a:latin typeface="迷你简南宫" panose="02010609000101010101" charset="0"/>
                <a:ea typeface="迷你简南宫" panose="02010609000101010101" charset="0"/>
                <a:cs typeface="迷你简南宫" panose="02010609000101010101" charset="0"/>
              </a:rPr>
              <a:t>or </a:t>
            </a:r>
            <a:r>
              <a:rPr lang="zh-CN" altLang="en-US" sz="3200">
                <a:latin typeface="迷你简南宫" panose="02010609000101010101" charset="0"/>
                <a:ea typeface="迷你简南宫" panose="02010609000101010101" charset="0"/>
                <a:cs typeface="迷你简南宫" panose="02010609000101010101" charset="0"/>
              </a:rPr>
              <a:t>图游校园？</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8" name="文本框 7"/>
          <p:cNvSpPr txBox="1"/>
          <p:nvPr/>
        </p:nvSpPr>
        <p:spPr>
          <a:xfrm>
            <a:off x="464185" y="1757045"/>
            <a:ext cx="5826760" cy="829945"/>
          </a:xfrm>
          <a:prstGeom prst="rect">
            <a:avLst/>
          </a:prstGeom>
          <a:noFill/>
        </p:spPr>
        <p:txBody>
          <a:bodyPr wrap="square" rtlCol="0" anchor="t">
            <a:spAutoFit/>
          </a:bodyPr>
          <a:p>
            <a:r>
              <a:rPr lang="zh-CN" altLang="en-US" sz="2400">
                <a:latin typeface="迷你简南宫" panose="02010609000101010101" charset="0"/>
                <a:ea typeface="迷你简南宫" panose="02010609000101010101" charset="0"/>
              </a:rPr>
              <a:t>对于本学期的选题我们在群内经过讨论主要讨论了两个方向的开发</a:t>
            </a:r>
            <a:endParaRPr lang="zh-CN" altLang="en-US" sz="2400">
              <a:latin typeface="迷你简南宫" panose="02010609000101010101" charset="0"/>
              <a:ea typeface="迷你简南宫" panose="02010609000101010101" charset="0"/>
            </a:endParaRPr>
          </a:p>
        </p:txBody>
      </p:sp>
      <p:sp>
        <p:nvSpPr>
          <p:cNvPr id="9" name="文本框 8"/>
          <p:cNvSpPr txBox="1"/>
          <p:nvPr/>
        </p:nvSpPr>
        <p:spPr>
          <a:xfrm>
            <a:off x="6965950" y="907415"/>
            <a:ext cx="4461510" cy="3969385"/>
          </a:xfrm>
          <a:prstGeom prst="rect">
            <a:avLst/>
          </a:prstGeom>
          <a:noFill/>
        </p:spPr>
        <p:txBody>
          <a:bodyPr wrap="square" rtlCol="0" anchor="t">
            <a:spAutoFit/>
          </a:bodyPr>
          <a:p>
            <a:pPr algn="l"/>
            <a:r>
              <a:rPr lang="en-US" altLang="zh-CN" sz="3600">
                <a:latin typeface="迷你简南宫" panose="02010609000101010101" charset="0"/>
                <a:ea typeface="迷你简南宫" panose="02010609000101010101" charset="0"/>
              </a:rPr>
              <a:t>No</a:t>
            </a:r>
            <a:r>
              <a:rPr lang="en-US" altLang="zh-CN">
                <a:latin typeface="迷你简南宫" panose="02010609000101010101" charset="0"/>
                <a:ea typeface="迷你简南宫" panose="02010609000101010101" charset="0"/>
              </a:rPr>
              <a:t>.1</a:t>
            </a:r>
            <a:r>
              <a:rPr lang="zh-CN" altLang="en-US">
                <a:latin typeface="迷你简南宫" panose="02010609000101010101" charset="0"/>
                <a:ea typeface="迷你简南宫" panose="02010609000101010101" charset="0"/>
              </a:rPr>
              <a:t>图游校园：目前，如果要了解一个高校的相关信息，有多种渠道，包括以视频闻名的抖音、快手、bilibili等，以文字+图片为主的知乎、微博等。但是这些平台不具有针对性。</a:t>
            </a:r>
            <a:endParaRPr lang="zh-CN" altLang="en-US">
              <a:latin typeface="迷你简南宫" panose="02010609000101010101" charset="0"/>
              <a:ea typeface="迷你简南宫" panose="02010609000101010101" charset="0"/>
            </a:endParaRPr>
          </a:p>
          <a:p>
            <a:pPr algn="l"/>
            <a:r>
              <a:rPr lang="zh-CN" altLang="en-US">
                <a:latin typeface="迷你简南宫" panose="02010609000101010101" charset="0"/>
                <a:ea typeface="迷你简南宫" panose="02010609000101010101" charset="0"/>
              </a:rPr>
              <a:t>随着智能手机配置的提升，特别是摄像头功能的增强，普通用户很容易就可以拍出高质量的图片，我们做的，就是提供一个专业的分享平台，让这些图片分享出来。</a:t>
            </a:r>
            <a:endParaRPr lang="zh-CN" altLang="en-US">
              <a:latin typeface="迷你简南宫" panose="02010609000101010101" charset="0"/>
              <a:ea typeface="迷你简南宫" panose="02010609000101010101" charset="0"/>
            </a:endParaRPr>
          </a:p>
          <a:p>
            <a:pPr algn="l"/>
            <a:r>
              <a:rPr lang="zh-CN" altLang="en-US">
                <a:latin typeface="迷你简南宫" panose="02010609000101010101" charset="0"/>
                <a:ea typeface="迷你简南宫" panose="02010609000101010101" charset="0"/>
              </a:rPr>
              <a:t>这个平台会区别于上面的App，因为我们只针对于图片的分享和展示，我们的目标是提供一个拥有更好图片浏览体验的平台来展示校园的信息。</a:t>
            </a:r>
            <a:endParaRPr lang="zh-CN" altLang="en-US">
              <a:latin typeface="迷你简南宫" panose="02010609000101010101" charset="0"/>
              <a:ea typeface="迷你简南宫" panose="02010609000101010101" charset="0"/>
            </a:endParaRPr>
          </a:p>
        </p:txBody>
      </p:sp>
      <p:sp>
        <p:nvSpPr>
          <p:cNvPr id="11" name="右箭头 10"/>
          <p:cNvSpPr/>
          <p:nvPr/>
        </p:nvSpPr>
        <p:spPr>
          <a:xfrm rot="20160000">
            <a:off x="4092575" y="3017520"/>
            <a:ext cx="2211070" cy="43624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 presetClass="entr" presetSubtype="8" decel="46000" fill="hold" nodeType="withEffect">
                                  <p:stCondLst>
                                    <p:cond delay="90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2000" fill="hold"/>
                                        <p:tgtEl>
                                          <p:spTgt spid="15"/>
                                        </p:tgtEl>
                                        <p:attrNameLst>
                                          <p:attrName>ppt_x</p:attrName>
                                        </p:attrNameLst>
                                      </p:cBhvr>
                                      <p:tavLst>
                                        <p:tav tm="0">
                                          <p:val>
                                            <p:strVal val="0-#ppt_w/2"/>
                                          </p:val>
                                        </p:tav>
                                        <p:tav tm="100000">
                                          <p:val>
                                            <p:strVal val="#ppt_x"/>
                                          </p:val>
                                        </p:tav>
                                      </p:tavLst>
                                    </p:anim>
                                    <p:anim calcmode="lin" valueType="num">
                                      <p:cBhvr additive="base">
                                        <p:cTn id="11" dur="2000" fill="hold"/>
                                        <p:tgtEl>
                                          <p:spTgt spid="15"/>
                                        </p:tgtEl>
                                        <p:attrNameLst>
                                          <p:attrName>ppt_y</p:attrName>
                                        </p:attrNameLst>
                                      </p:cBhvr>
                                      <p:tavLst>
                                        <p:tav tm="0">
                                          <p:val>
                                            <p:strVal val="#ppt_y"/>
                                          </p:val>
                                        </p:tav>
                                        <p:tav tm="100000">
                                          <p:val>
                                            <p:strVal val="#ppt_y"/>
                                          </p:val>
                                        </p:tav>
                                      </p:tavLst>
                                    </p:anim>
                                  </p:childTnLst>
                                </p:cTn>
                              </p:par>
                              <p:par>
                                <p:cTn id="12" presetID="50" presetClass="entr" presetSubtype="0" decel="100000" fill="hold" nodeType="withEffect">
                                  <p:stCondLst>
                                    <p:cond delay="1025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3"/>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par>
                                <p:cTn id="17" presetID="10" presetClass="entr" presetSubtype="0" fill="hold" nodeType="withEffect">
                                  <p:stCondLst>
                                    <p:cond delay="105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cstate="print">
            <a:extLst>
              <a:ext uri="{28A0092B-C50C-407E-A947-70E740481C1C}">
                <a14:useLocalDpi xmlns:a14="http://schemas.microsoft.com/office/drawing/2010/main" val="0"/>
              </a:ext>
            </a:extLst>
          </a:blip>
          <a:srcRect r="44595"/>
          <a:stretch>
            <a:fillRect/>
          </a:stretch>
        </p:blipFill>
        <p:spPr>
          <a:xfrm flipH="1">
            <a:off x="-304800" y="680158"/>
            <a:ext cx="12496800" cy="9269584"/>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81599"/>
            <a:ext cx="12192000" cy="6094827"/>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66550"/>
            <a:ext cx="2624383" cy="2367954"/>
          </a:xfrm>
          <a:prstGeom prst="rect">
            <a:avLst/>
          </a:prstGeom>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r="36585"/>
          <a:stretch>
            <a:fillRect/>
          </a:stretch>
        </p:blipFill>
        <p:spPr>
          <a:xfrm>
            <a:off x="-740228" y="1435554"/>
            <a:ext cx="7731578" cy="2266206"/>
          </a:xfrm>
          <a:custGeom>
            <a:avLst/>
            <a:gdLst>
              <a:gd name="connsiteX0" fmla="*/ 0 w 12192000"/>
              <a:gd name="connsiteY0" fmla="*/ 0 h 2266206"/>
              <a:gd name="connsiteX1" fmla="*/ 12192000 w 12192000"/>
              <a:gd name="connsiteY1" fmla="*/ 0 h 2266206"/>
              <a:gd name="connsiteX2" fmla="*/ 12192000 w 12192000"/>
              <a:gd name="connsiteY2" fmla="*/ 358811 h 2266206"/>
              <a:gd name="connsiteX3" fmla="*/ 9173497 w 12192000"/>
              <a:gd name="connsiteY3" fmla="*/ 358811 h 2266206"/>
              <a:gd name="connsiteX4" fmla="*/ 9173497 w 12192000"/>
              <a:gd name="connsiteY4" fmla="*/ 2266206 h 2266206"/>
              <a:gd name="connsiteX5" fmla="*/ 0 w 12192000"/>
              <a:gd name="connsiteY5" fmla="*/ 2266206 h 226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266206">
                <a:moveTo>
                  <a:pt x="0" y="0"/>
                </a:moveTo>
                <a:lnTo>
                  <a:pt x="12192000" y="0"/>
                </a:lnTo>
                <a:lnTo>
                  <a:pt x="12192000" y="358811"/>
                </a:lnTo>
                <a:lnTo>
                  <a:pt x="9173497" y="358811"/>
                </a:lnTo>
                <a:lnTo>
                  <a:pt x="9173497" y="2266206"/>
                </a:lnTo>
                <a:lnTo>
                  <a:pt x="0" y="2266206"/>
                </a:lnTo>
                <a:close/>
              </a:path>
            </a:pathLst>
          </a:cu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85450" t="65883" r="9628" b="7848"/>
          <a:stretch>
            <a:fillRect/>
          </a:stretch>
        </p:blipFill>
        <p:spPr>
          <a:xfrm>
            <a:off x="10906123" y="1676397"/>
            <a:ext cx="600075" cy="595312"/>
          </a:xfrm>
          <a:custGeom>
            <a:avLst/>
            <a:gdLst>
              <a:gd name="connsiteX0" fmla="*/ 0 w 2528068"/>
              <a:gd name="connsiteY0" fmla="*/ 0 h 1936892"/>
              <a:gd name="connsiteX1" fmla="*/ 2528068 w 2528068"/>
              <a:gd name="connsiteY1" fmla="*/ 0 h 1936892"/>
              <a:gd name="connsiteX2" fmla="*/ 2528068 w 2528068"/>
              <a:gd name="connsiteY2" fmla="*/ 1936892 h 1936892"/>
              <a:gd name="connsiteX3" fmla="*/ 0 w 2528068"/>
              <a:gd name="connsiteY3" fmla="*/ 1936892 h 1936892"/>
            </a:gdLst>
            <a:ahLst/>
            <a:cxnLst>
              <a:cxn ang="0">
                <a:pos x="connsiteX0" y="connsiteY0"/>
              </a:cxn>
              <a:cxn ang="0">
                <a:pos x="connsiteX1" y="connsiteY1"/>
              </a:cxn>
              <a:cxn ang="0">
                <a:pos x="connsiteX2" y="connsiteY2"/>
              </a:cxn>
              <a:cxn ang="0">
                <a:pos x="connsiteX3" y="connsiteY3"/>
              </a:cxn>
            </a:cxnLst>
            <a:rect l="l" t="t" r="r" b="b"/>
            <a:pathLst>
              <a:path w="2528068" h="1936892">
                <a:moveTo>
                  <a:pt x="0" y="0"/>
                </a:moveTo>
                <a:lnTo>
                  <a:pt x="2528068" y="0"/>
                </a:lnTo>
                <a:lnTo>
                  <a:pt x="2528068" y="1936892"/>
                </a:lnTo>
                <a:lnTo>
                  <a:pt x="0" y="1936892"/>
                </a:lnTo>
                <a:close/>
              </a:path>
            </a:pathLst>
          </a:custGeom>
        </p:spPr>
      </p:pic>
      <p:grpSp>
        <p:nvGrpSpPr>
          <p:cNvPr id="63" name="组合 62"/>
          <p:cNvGrpSpPr/>
          <p:nvPr/>
        </p:nvGrpSpPr>
        <p:grpSpPr>
          <a:xfrm>
            <a:off x="6062452" y="5493517"/>
            <a:ext cx="276999" cy="398778"/>
            <a:chOff x="9259337" y="2380234"/>
            <a:chExt cx="444084" cy="639328"/>
          </a:xfrm>
        </p:grpSpPr>
        <p:pic>
          <p:nvPicPr>
            <p:cNvPr id="64" name="图片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20667" y="2403361"/>
              <a:ext cx="304800" cy="304800"/>
            </a:xfrm>
            <a:prstGeom prst="rect">
              <a:avLst/>
            </a:prstGeom>
          </p:spPr>
        </p:pic>
        <p:sp>
          <p:nvSpPr>
            <p:cNvPr id="65" name="文本框 64"/>
            <p:cNvSpPr txBox="1"/>
            <p:nvPr/>
          </p:nvSpPr>
          <p:spPr>
            <a:xfrm>
              <a:off x="9259337" y="2380234"/>
              <a:ext cx="444084" cy="639328"/>
            </a:xfrm>
            <a:prstGeom prst="rect">
              <a:avLst/>
            </a:prstGeom>
            <a:noFill/>
          </p:spPr>
          <p:txBody>
            <a:bodyPr vert="eaVert" wrap="square" rtlCol="0">
              <a:spAutoFit/>
            </a:bodyPr>
            <a:lstStyle/>
            <a:p>
              <a:r>
                <a:rPr lang="zh-CN" altLang="en-US" sz="600" dirty="0" smtClean="0">
                  <a:solidFill>
                    <a:schemeClr val="bg1"/>
                  </a:solidFill>
                  <a:latin typeface="迷你简南宫" panose="02010609000101010101" pitchFamily="49" charset="-122"/>
                  <a:ea typeface="迷你简南宫" panose="02010609000101010101" pitchFamily="49" charset="-122"/>
                </a:rPr>
                <a:t>不二</a:t>
              </a:r>
              <a:endParaRPr lang="zh-CN" altLang="en-US" sz="600" dirty="0">
                <a:solidFill>
                  <a:schemeClr val="bg1"/>
                </a:solidFill>
                <a:latin typeface="迷你简南宫" panose="02010609000101010101" pitchFamily="49" charset="-122"/>
                <a:ea typeface="迷你简南宫" panose="02010609000101010101" pitchFamily="49" charset="-122"/>
              </a:endParaRPr>
            </a:p>
          </p:txBody>
        </p:sp>
      </p:grpSp>
      <p:sp>
        <p:nvSpPr>
          <p:cNvPr id="2" name="文本框 1"/>
          <p:cNvSpPr txBox="1"/>
          <p:nvPr/>
        </p:nvSpPr>
        <p:spPr>
          <a:xfrm>
            <a:off x="5039360" y="1370330"/>
            <a:ext cx="5054600" cy="2799715"/>
          </a:xfrm>
          <a:prstGeom prst="rect">
            <a:avLst/>
          </a:prstGeom>
          <a:noFill/>
        </p:spPr>
        <p:txBody>
          <a:bodyPr wrap="square" rtlCol="0" anchor="t">
            <a:spAutoFit/>
          </a:bodyPr>
          <a:p>
            <a:pPr algn="l"/>
            <a:r>
              <a:rPr lang="en-US" altLang="zh-CN" sz="3200">
                <a:latin typeface="迷你简南宫" panose="02010609000101010101" charset="0"/>
                <a:ea typeface="迷你简南宫" panose="02010609000101010101" charset="0"/>
                <a:sym typeface="+mn-ea"/>
              </a:rPr>
              <a:t>No</a:t>
            </a:r>
            <a:r>
              <a:rPr lang="en-US" altLang="zh-CN">
                <a:latin typeface="迷你简南宫" panose="02010609000101010101" charset="0"/>
                <a:ea typeface="迷你简南宫" panose="02010609000101010101" charset="0"/>
                <a:sym typeface="+mn-ea"/>
              </a:rPr>
              <a:t>.2</a:t>
            </a:r>
            <a:r>
              <a:rPr lang="zh-CN" altLang="en-US">
                <a:latin typeface="迷你简南宫" panose="02010609000101010101" charset="0"/>
                <a:ea typeface="迷你简南宫" panose="02010609000101010101" charset="0"/>
                <a:sym typeface="+mn-ea"/>
              </a:rPr>
              <a:t>校园芥子空间：目前，对于高校学生甚至老师来说，在日常生活中会遇到闲置物品没用、有时也有大大小小的问题需要帮忙、个人物品的丢失以及获取历年卷、找老师辅导员联系方式、找社团困难的问题。</a:t>
            </a:r>
            <a:endParaRPr lang="zh-CN" altLang="en-US">
              <a:latin typeface="迷你简南宫" panose="02010609000101010101" charset="0"/>
              <a:ea typeface="迷你简南宫" panose="02010609000101010101" charset="0"/>
              <a:sym typeface="+mn-ea"/>
            </a:endParaRPr>
          </a:p>
          <a:p>
            <a:pPr algn="l"/>
            <a:r>
              <a:rPr lang="zh-CN" altLang="en-US">
                <a:latin typeface="迷你简南宫" panose="02010609000101010101" charset="0"/>
                <a:ea typeface="迷你简南宫" panose="02010609000101010101" charset="0"/>
                <a:sym typeface="+mn-ea"/>
              </a:rPr>
              <a:t>获取以上信息并不容易，校内的信息杂且乱，从官网，公众号，易班，教务处等多平台获取信息过于麻烦，这是一个服务于高校师生的综合平台就孕育而生。</a:t>
            </a:r>
            <a:endParaRPr lang="zh-CN" altLang="en-US">
              <a:latin typeface="迷你简南宫" panose="02010609000101010101" charset="0"/>
              <a:ea typeface="迷你简南宫" panose="02010609000101010101" charset="0"/>
              <a:sym typeface="+mn-ea"/>
            </a:endParaRPr>
          </a:p>
        </p:txBody>
      </p:sp>
      <p:sp>
        <p:nvSpPr>
          <p:cNvPr id="12" name="文本框 11"/>
          <p:cNvSpPr txBox="1"/>
          <p:nvPr/>
        </p:nvSpPr>
        <p:spPr>
          <a:xfrm rot="840000" flipH="1">
            <a:off x="862330" y="4232910"/>
            <a:ext cx="3441065" cy="521970"/>
          </a:xfrm>
          <a:prstGeom prst="rect">
            <a:avLst/>
          </a:prstGeom>
          <a:noFill/>
        </p:spPr>
        <p:txBody>
          <a:bodyPr wrap="square" rtlCol="0">
            <a:spAutoFit/>
          </a:bodyPr>
          <a:p>
            <a:pPr algn="ctr"/>
            <a:r>
              <a:rPr lang="zh-CN" altLang="en-US" sz="2800" spc="-170" dirty="0" smtClean="0">
                <a:solidFill>
                  <a:srgbClr val="1F1F1F"/>
                </a:solidFill>
                <a:latin typeface="迷你简南宫" panose="02010609000101010101" pitchFamily="49" charset="-122"/>
                <a:ea typeface="迷你简南宫" panose="02010609000101010101" pitchFamily="49" charset="-122"/>
              </a:rPr>
              <a:t>易班？</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
        <p:nvSpPr>
          <p:cNvPr id="5" name="文本框 4"/>
          <p:cNvSpPr txBox="1"/>
          <p:nvPr/>
        </p:nvSpPr>
        <p:spPr>
          <a:xfrm flipH="1">
            <a:off x="1758315" y="5053965"/>
            <a:ext cx="3441065" cy="521970"/>
          </a:xfrm>
          <a:prstGeom prst="rect">
            <a:avLst/>
          </a:prstGeom>
          <a:noFill/>
        </p:spPr>
        <p:txBody>
          <a:bodyPr wrap="square" rtlCol="0">
            <a:spAutoFit/>
          </a:bodyPr>
          <a:lstStyle/>
          <a:p>
            <a:pPr algn="ctr"/>
            <a:r>
              <a:rPr lang="zh-CN" altLang="en-US" sz="2800" spc="-170" dirty="0" smtClean="0">
                <a:solidFill>
                  <a:srgbClr val="1F1F1F"/>
                </a:solidFill>
                <a:latin typeface="迷你简南宫" panose="02010609000101010101" pitchFamily="49" charset="-122"/>
                <a:ea typeface="迷你简南宫" panose="02010609000101010101" pitchFamily="49" charset="-122"/>
              </a:rPr>
              <a:t>教务处？</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
        <p:nvSpPr>
          <p:cNvPr id="6" name="文本框 5"/>
          <p:cNvSpPr txBox="1"/>
          <p:nvPr/>
        </p:nvSpPr>
        <p:spPr>
          <a:xfrm flipH="1">
            <a:off x="2780665" y="4233545"/>
            <a:ext cx="3441065" cy="521970"/>
          </a:xfrm>
          <a:prstGeom prst="rect">
            <a:avLst/>
          </a:prstGeom>
          <a:noFill/>
        </p:spPr>
        <p:txBody>
          <a:bodyPr wrap="square" rtlCol="0">
            <a:spAutoFit/>
          </a:bodyPr>
          <a:lstStyle/>
          <a:p>
            <a:pPr algn="ctr"/>
            <a:r>
              <a:rPr lang="zh-CN" altLang="en-US" sz="2800" spc="-170" dirty="0" smtClean="0">
                <a:solidFill>
                  <a:srgbClr val="1F1F1F"/>
                </a:solidFill>
                <a:latin typeface="迷你简南宫" panose="02010609000101010101" pitchFamily="49" charset="-122"/>
                <a:ea typeface="迷你简南宫" panose="02010609000101010101" pitchFamily="49" charset="-122"/>
              </a:rPr>
              <a:t>公众号？</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
        <p:nvSpPr>
          <p:cNvPr id="7" name="文本框 6"/>
          <p:cNvSpPr txBox="1"/>
          <p:nvPr/>
        </p:nvSpPr>
        <p:spPr>
          <a:xfrm flipH="1">
            <a:off x="4375785" y="4863465"/>
            <a:ext cx="3441065" cy="521970"/>
          </a:xfrm>
          <a:prstGeom prst="rect">
            <a:avLst/>
          </a:prstGeom>
          <a:noFill/>
        </p:spPr>
        <p:txBody>
          <a:bodyPr wrap="square" rtlCol="0">
            <a:spAutoFit/>
          </a:bodyPr>
          <a:lstStyle/>
          <a:p>
            <a:pPr algn="ctr"/>
            <a:r>
              <a:rPr lang="en-US" altLang="zh-CN" sz="2800" spc="-170" dirty="0" smtClean="0">
                <a:solidFill>
                  <a:srgbClr val="1F1F1F"/>
                </a:solidFill>
                <a:latin typeface="迷你简南宫" panose="02010609000101010101" pitchFamily="49" charset="-122"/>
                <a:ea typeface="迷你简南宫" panose="02010609000101010101" pitchFamily="49" charset="-122"/>
              </a:rPr>
              <a:t>qq</a:t>
            </a:r>
            <a:r>
              <a:rPr lang="zh-CN" altLang="en-US" sz="2800" spc="-170" dirty="0" smtClean="0">
                <a:solidFill>
                  <a:srgbClr val="1F1F1F"/>
                </a:solidFill>
                <a:latin typeface="迷你简南宫" panose="02010609000101010101" pitchFamily="49" charset="-122"/>
                <a:ea typeface="迷你简南宫" panose="02010609000101010101" pitchFamily="49" charset="-122"/>
              </a:rPr>
              <a:t>？</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
        <p:nvSpPr>
          <p:cNvPr id="10" name="文本框 9"/>
          <p:cNvSpPr txBox="1"/>
          <p:nvPr/>
        </p:nvSpPr>
        <p:spPr>
          <a:xfrm flipH="1">
            <a:off x="5846445" y="4233545"/>
            <a:ext cx="3441065" cy="521970"/>
          </a:xfrm>
          <a:prstGeom prst="rect">
            <a:avLst/>
          </a:prstGeom>
          <a:noFill/>
        </p:spPr>
        <p:txBody>
          <a:bodyPr wrap="square" rtlCol="0">
            <a:spAutoFit/>
          </a:bodyPr>
          <a:lstStyle/>
          <a:p>
            <a:pPr algn="ctr"/>
            <a:r>
              <a:rPr lang="zh-CN" altLang="en-US" sz="2800" spc="-170" dirty="0" smtClean="0">
                <a:solidFill>
                  <a:srgbClr val="1F1F1F"/>
                </a:solidFill>
                <a:latin typeface="迷你简南宫" panose="02010609000101010101" pitchFamily="49" charset="-122"/>
                <a:ea typeface="迷你简南宫" panose="02010609000101010101" pitchFamily="49" charset="-122"/>
              </a:rPr>
              <a:t>福大助手？</a:t>
            </a:r>
            <a:endParaRPr lang="zh-CN" altLang="en-US" sz="2800" spc="-170" dirty="0" smtClean="0">
              <a:solidFill>
                <a:srgbClr val="1F1F1F"/>
              </a:solidFill>
              <a:latin typeface="迷你简南宫" panose="02010609000101010101" pitchFamily="49" charset="-122"/>
              <a:ea typeface="迷你简南宫" panose="02010609000101010101" pitchFamily="49" charset="-122"/>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50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3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3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6" grpId="0"/>
      <p:bldP spid="7"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24991" y="773610"/>
            <a:ext cx="10267009" cy="6858000"/>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7757296" cy="5181600"/>
          </a:xfrm>
          <a:prstGeom prst="rect">
            <a:avLst/>
          </a:prstGeom>
        </p:spPr>
      </p:pic>
      <p:sp>
        <p:nvSpPr>
          <p:cNvPr id="14" name="文本框 13"/>
          <p:cNvSpPr txBox="1"/>
          <p:nvPr/>
        </p:nvSpPr>
        <p:spPr>
          <a:xfrm>
            <a:off x="9277884" y="1257120"/>
            <a:ext cx="787400" cy="400110"/>
          </a:xfrm>
          <a:prstGeom prst="rect">
            <a:avLst/>
          </a:prstGeom>
          <a:noFill/>
        </p:spPr>
        <p:txBody>
          <a:bodyPr wrap="square" rtlCol="0">
            <a:spAutoFit/>
          </a:bodyPr>
          <a:lstStyle/>
          <a:p>
            <a:r>
              <a:rPr lang="en-US" altLang="zh-CN" sz="2000" dirty="0" smtClean="0">
                <a:solidFill>
                  <a:schemeClr val="bg1"/>
                </a:solidFill>
                <a:latin typeface="迷你简南宫" panose="02010609000101010101" pitchFamily="49" charset="-122"/>
                <a:ea typeface="迷你简南宫" panose="02010609000101010101" pitchFamily="49" charset="-122"/>
              </a:rPr>
              <a:t>2016</a:t>
            </a:r>
            <a:endParaRPr lang="zh-CN" altLang="en-US" sz="2000" dirty="0">
              <a:solidFill>
                <a:schemeClr val="bg1"/>
              </a:solidFill>
              <a:latin typeface="迷你简南宫" panose="02010609000101010101" pitchFamily="49" charset="-122"/>
              <a:ea typeface="迷你简南宫" panose="02010609000101010101" pitchFamily="49" charset="-122"/>
            </a:endParaRPr>
          </a:p>
        </p:txBody>
      </p:sp>
      <p:sp>
        <p:nvSpPr>
          <p:cNvPr id="15" name="文本框 14"/>
          <p:cNvSpPr txBox="1"/>
          <p:nvPr/>
        </p:nvSpPr>
        <p:spPr>
          <a:xfrm>
            <a:off x="3625215" y="917575"/>
            <a:ext cx="5947410" cy="2061210"/>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最后，我们经过讨论与投票选择了校园芥子空间</a:t>
            </a:r>
            <a:r>
              <a:rPr lang="zh-CN" altLang="en-US" sz="3200">
                <a:latin typeface="迷你简南宫" panose="02010609000101010101" charset="0"/>
                <a:ea typeface="迷你简南宫" panose="02010609000101010101" charset="0"/>
                <a:cs typeface="迷你简南宫" panose="02010609000101010101" charset="0"/>
              </a:rPr>
              <a:t> </a:t>
            </a:r>
            <a:r>
              <a:rPr lang="en-US" altLang="zh-CN" sz="3200">
                <a:latin typeface="迷你简南宫" panose="02010609000101010101" charset="0"/>
                <a:ea typeface="迷你简南宫" panose="02010609000101010101" charset="0"/>
                <a:cs typeface="迷你简南宫" panose="02010609000101010101" charset="0"/>
              </a:rPr>
              <a:t>————</a:t>
            </a:r>
            <a:r>
              <a:rPr lang="zh-CN" altLang="en-US" sz="3200">
                <a:latin typeface="迷你简南宫" panose="02010609000101010101" charset="0"/>
                <a:ea typeface="迷你简南宫" panose="02010609000101010101" charset="0"/>
                <a:cs typeface="迷你简南宫" panose="02010609000101010101" charset="0"/>
              </a:rPr>
              <a:t> 集任务发布、物品租赁、失物招领及其他附加功能的校园综合平台</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16" name="文本框 15"/>
          <p:cNvSpPr txBox="1"/>
          <p:nvPr/>
        </p:nvSpPr>
        <p:spPr>
          <a:xfrm>
            <a:off x="2357755" y="4173220"/>
            <a:ext cx="5947410" cy="2061210"/>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一个校园综合平台更切合与高校师生的日常生活需要！！单一的平台并不便捷（聊天</a:t>
            </a:r>
            <a:r>
              <a:rPr lang="en-US" altLang="zh-CN" sz="3200">
                <a:latin typeface="迷你简南宫" panose="02010609000101010101" charset="0"/>
                <a:ea typeface="迷你简南宫" panose="02010609000101010101" charset="0"/>
                <a:cs typeface="迷你简南宫" panose="02010609000101010101" charset="0"/>
              </a:rPr>
              <a:t>or</a:t>
            </a:r>
            <a:r>
              <a:rPr lang="zh-CN" altLang="en-US" sz="3200">
                <a:latin typeface="迷你简南宫" panose="02010609000101010101" charset="0"/>
                <a:ea typeface="迷你简南宫" panose="02010609000101010101" charset="0"/>
                <a:cs typeface="迷你简南宫" panose="02010609000101010101" charset="0"/>
              </a:rPr>
              <a:t>论坛</a:t>
            </a:r>
            <a:r>
              <a:rPr lang="en-US" altLang="zh-CN" sz="3200">
                <a:latin typeface="迷你简南宫" panose="02010609000101010101" charset="0"/>
                <a:ea typeface="迷你简南宫" panose="02010609000101010101" charset="0"/>
                <a:cs typeface="迷你简南宫" panose="02010609000101010101" charset="0"/>
              </a:rPr>
              <a:t>or</a:t>
            </a:r>
            <a:r>
              <a:rPr lang="zh-CN" altLang="en-US" sz="3200">
                <a:latin typeface="迷你简南宫" panose="02010609000101010101" charset="0"/>
                <a:ea typeface="迷你简南宫" panose="02010609000101010101" charset="0"/>
                <a:cs typeface="迷你简南宫" panose="02010609000101010101" charset="0"/>
              </a:rPr>
              <a:t>二手闲置交易</a:t>
            </a:r>
            <a:r>
              <a:rPr lang="en-US" altLang="zh-CN" sz="3200">
                <a:latin typeface="迷你简南宫" panose="02010609000101010101" charset="0"/>
                <a:ea typeface="迷你简南宫" panose="02010609000101010101" charset="0"/>
                <a:cs typeface="迷你简南宫" panose="02010609000101010101" charset="0"/>
              </a:rPr>
              <a:t>or</a:t>
            </a:r>
            <a:r>
              <a:rPr lang="zh-CN" altLang="en-US" sz="3200">
                <a:latin typeface="迷你简南宫" panose="02010609000101010101" charset="0"/>
                <a:ea typeface="迷你简南宫" panose="02010609000101010101" charset="0"/>
                <a:cs typeface="迷你简南宫" panose="02010609000101010101" charset="0"/>
              </a:rPr>
              <a:t>失物招领</a:t>
            </a:r>
            <a:r>
              <a:rPr lang="zh-CN" altLang="en-US" sz="3200">
                <a:latin typeface="迷你简南宫" panose="02010609000101010101" charset="0"/>
                <a:ea typeface="迷你简南宫" panose="02010609000101010101" charset="0"/>
                <a:cs typeface="迷你简南宫" panose="02010609000101010101" charset="0"/>
              </a:rPr>
              <a:t>）</a:t>
            </a:r>
            <a:endParaRPr lang="zh-CN" altLang="en-US" sz="3200">
              <a:latin typeface="迷你简南宫" panose="02010609000101010101" charset="0"/>
              <a:ea typeface="迷你简南宫" panose="02010609000101010101" charset="0"/>
              <a:cs typeface="迷你简南宫" panose="02010609000101010101" charset="0"/>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14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1+#ppt_w/2"/>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27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4267317"/>
          </a:xfrm>
          <a:prstGeom prst="rect">
            <a:avLst/>
          </a:prstGeom>
        </p:spPr>
      </p:pic>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25967"/>
          <a:stretch>
            <a:fillRect/>
          </a:stretch>
        </p:blipFill>
        <p:spPr>
          <a:xfrm>
            <a:off x="4591050" y="0"/>
            <a:ext cx="7600950" cy="6858000"/>
          </a:xfrm>
          <a:prstGeom prst="rect">
            <a:avLst/>
          </a:prstGeom>
        </p:spPr>
      </p:pic>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b="82222"/>
          <a:stretch>
            <a:fillRect/>
          </a:stretch>
        </p:blipFill>
        <p:spPr>
          <a:xfrm>
            <a:off x="-22154" y="619124"/>
            <a:ext cx="3750706" cy="942976"/>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82222"/>
          <a:stretch>
            <a:fillRect/>
          </a:stretch>
        </p:blipFill>
        <p:spPr>
          <a:xfrm>
            <a:off x="1144270" y="2709862"/>
            <a:ext cx="4849398" cy="1219200"/>
          </a:xfrm>
          <a:prstGeom prst="rect">
            <a:avLst/>
          </a:prstGeom>
        </p:spPr>
      </p:pic>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b="82222"/>
          <a:stretch>
            <a:fillRect/>
          </a:stretch>
        </p:blipFill>
        <p:spPr>
          <a:xfrm>
            <a:off x="-175412" y="4924424"/>
            <a:ext cx="3447622" cy="866776"/>
          </a:xfrm>
          <a:prstGeom prst="rect">
            <a:avLst/>
          </a:prstGeom>
        </p:spPr>
      </p:pic>
      <p:sp>
        <p:nvSpPr>
          <p:cNvPr id="7" name="文本框 6"/>
          <p:cNvSpPr txBox="1"/>
          <p:nvPr/>
        </p:nvSpPr>
        <p:spPr>
          <a:xfrm>
            <a:off x="815975" y="1211580"/>
            <a:ext cx="5947410" cy="107632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聊聊选题取名？ </a:t>
            </a:r>
            <a:endParaRPr lang="zh-CN" altLang="en-US" sz="3200">
              <a:latin typeface="迷你简南宫" panose="02010609000101010101" charset="0"/>
              <a:ea typeface="迷你简南宫" panose="02010609000101010101" charset="0"/>
              <a:cs typeface="迷你简南宫" panose="02010609000101010101" charset="0"/>
            </a:endParaRPr>
          </a:p>
          <a:p>
            <a:r>
              <a:rPr lang="en-US" altLang="zh-CN" sz="3200">
                <a:latin typeface="迷你简南宫" panose="02010609000101010101" charset="0"/>
                <a:ea typeface="迷你简南宫" panose="02010609000101010101" charset="0"/>
                <a:cs typeface="迷你简南宫" panose="02010609000101010101" charset="0"/>
              </a:rPr>
              <a:t>-- </a:t>
            </a:r>
            <a:r>
              <a:rPr lang="zh-CN" altLang="en-US" sz="3200">
                <a:latin typeface="迷你简南宫" panose="02010609000101010101" charset="0"/>
                <a:ea typeface="迷你简南宫" panose="02010609000101010101" charset="0"/>
                <a:cs typeface="迷你简南宫" panose="02010609000101010101" charset="0"/>
              </a:rPr>
              <a:t>为何叫做校园芥子空间</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2" name="文本框 1"/>
          <p:cNvSpPr txBox="1"/>
          <p:nvPr/>
        </p:nvSpPr>
        <p:spPr>
          <a:xfrm>
            <a:off x="815975" y="2459355"/>
            <a:ext cx="5947410" cy="583565"/>
          </a:xfrm>
          <a:prstGeom prst="rect">
            <a:avLst/>
          </a:prstGeom>
          <a:noFill/>
        </p:spPr>
        <p:txBody>
          <a:bodyPr wrap="square" rtlCol="0" anchor="t">
            <a:spAutoFit/>
          </a:bodyPr>
          <a:p>
            <a:r>
              <a:rPr lang="zh-CN" altLang="en-US" sz="3200">
                <a:latin typeface="迷你简南宫" panose="02010609000101010101" charset="0"/>
                <a:ea typeface="迷你简南宫" panose="02010609000101010101" charset="0"/>
                <a:cs typeface="迷你简南宫" panose="02010609000101010101" charset="0"/>
              </a:rPr>
              <a:t>取自成语</a:t>
            </a:r>
            <a:r>
              <a:rPr lang="en-US" altLang="zh-CN" sz="3200">
                <a:latin typeface="迷你简南宫" panose="02010609000101010101" charset="0"/>
                <a:ea typeface="迷你简南宫" panose="02010609000101010101" charset="0"/>
                <a:cs typeface="迷你简南宫" panose="02010609000101010101" charset="0"/>
              </a:rPr>
              <a:t>——</a:t>
            </a:r>
            <a:r>
              <a:rPr lang="zh-CN" altLang="en-US" sz="3200">
                <a:latin typeface="迷你简南宫" panose="02010609000101010101" charset="0"/>
                <a:ea typeface="迷你简南宫" panose="02010609000101010101" charset="0"/>
                <a:cs typeface="迷你简南宫" panose="02010609000101010101" charset="0"/>
              </a:rPr>
              <a:t>须弥芥子</a:t>
            </a:r>
            <a:endParaRPr lang="zh-CN" altLang="en-US" sz="3200">
              <a:latin typeface="迷你简南宫" panose="02010609000101010101" charset="0"/>
              <a:ea typeface="迷你简南宫" panose="02010609000101010101" charset="0"/>
              <a:cs typeface="迷你简南宫" panose="02010609000101010101" charset="0"/>
            </a:endParaRPr>
          </a:p>
        </p:txBody>
      </p:sp>
      <p:sp>
        <p:nvSpPr>
          <p:cNvPr id="8" name="文本框 7"/>
          <p:cNvSpPr txBox="1"/>
          <p:nvPr/>
        </p:nvSpPr>
        <p:spPr>
          <a:xfrm>
            <a:off x="748030" y="3745230"/>
            <a:ext cx="5826760" cy="1568450"/>
          </a:xfrm>
          <a:prstGeom prst="rect">
            <a:avLst/>
          </a:prstGeom>
          <a:noFill/>
        </p:spPr>
        <p:txBody>
          <a:bodyPr wrap="square" rtlCol="0" anchor="t">
            <a:spAutoFit/>
          </a:bodyPr>
          <a:p>
            <a:r>
              <a:rPr lang="zh-CN" altLang="en-US" sz="2400">
                <a:latin typeface="迷你简南宫" panose="02010609000101010101" charset="0"/>
                <a:ea typeface="迷你简南宫" panose="02010609000101010101" charset="0"/>
              </a:rPr>
              <a:t>本次准备开发的产品包纳校园大大小小事，综合性极高，正如芥子一意包涵万物，这也是本次</a:t>
            </a:r>
            <a:r>
              <a:rPr lang="en-US" altLang="zh-CN" sz="2400">
                <a:latin typeface="迷你简南宫" panose="02010609000101010101" charset="0"/>
                <a:ea typeface="迷你简南宫" panose="02010609000101010101" charset="0"/>
              </a:rPr>
              <a:t>ppt</a:t>
            </a:r>
            <a:r>
              <a:rPr lang="zh-CN" altLang="en-US" sz="2400">
                <a:latin typeface="迷你简南宫" panose="02010609000101010101" charset="0"/>
                <a:ea typeface="迷你简南宫" panose="02010609000101010101" charset="0"/>
              </a:rPr>
              <a:t>选用了中国风的原因，在后续的产品开发界面</a:t>
            </a:r>
            <a:r>
              <a:rPr lang="en-US" altLang="zh-CN" sz="2400">
                <a:latin typeface="迷你简南宫" panose="02010609000101010101" charset="0"/>
                <a:ea typeface="迷你简南宫" panose="02010609000101010101" charset="0"/>
              </a:rPr>
              <a:t>UI</a:t>
            </a:r>
            <a:r>
              <a:rPr lang="zh-CN" altLang="en-US" sz="2400">
                <a:latin typeface="迷你简南宫" panose="02010609000101010101" charset="0"/>
                <a:ea typeface="迷你简南宫" panose="02010609000101010101" charset="0"/>
              </a:rPr>
              <a:t>也将沿用中国风主题</a:t>
            </a:r>
            <a:r>
              <a:rPr lang="zh-CN" altLang="en-US" sz="2400">
                <a:latin typeface="迷你简南宫" panose="02010609000101010101" charset="0"/>
                <a:ea typeface="迷你简南宫" panose="02010609000101010101" charset="0"/>
              </a:rPr>
              <a:t>。</a:t>
            </a:r>
            <a:endParaRPr lang="zh-CN" altLang="en-US" sz="2400">
              <a:latin typeface="迷你简南宫" panose="02010609000101010101" charset="0"/>
              <a:ea typeface="迷你简南宫" panose="02010609000101010101" charset="0"/>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2" fill="hold" nodeType="withEffect">
                                  <p:stCondLst>
                                    <p:cond delay="75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1+#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75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2" presetClass="entr" presetSubtype="2" fill="hold" nodeType="withEffect">
                                  <p:stCondLst>
                                    <p:cond delay="100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1+#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10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2" presetClass="entr" presetSubtype="2" fill="hold" nodeType="withEffect">
                                  <p:stCondLst>
                                    <p:cond delay="125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1+#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125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2" presetClass="entr" presetSubtype="2" accel="30600" decel="56000" fill="hold" nodeType="withEffect">
                                  <p:stCondLst>
                                    <p:cond delay="17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250" fill="hold"/>
                                        <p:tgtEl>
                                          <p:spTgt spid="19"/>
                                        </p:tgtEl>
                                        <p:attrNameLst>
                                          <p:attrName>ppt_x</p:attrName>
                                        </p:attrNameLst>
                                      </p:cBhvr>
                                      <p:tavLst>
                                        <p:tav tm="0">
                                          <p:val>
                                            <p:strVal val="1+#ppt_w/2"/>
                                          </p:val>
                                        </p:tav>
                                        <p:tav tm="100000">
                                          <p:val>
                                            <p:strVal val="#ppt_x"/>
                                          </p:val>
                                        </p:tav>
                                      </p:tavLst>
                                    </p:anim>
                                    <p:anim calcmode="lin" valueType="num">
                                      <p:cBhvr additive="base">
                                        <p:cTn id="32" dur="12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2402235"/>
            <a:ext cx="12480860" cy="4615422"/>
            <a:chOff x="0" y="2402235"/>
            <a:chExt cx="12480860" cy="4615422"/>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33917"/>
            <a:stretch>
              <a:fillRect/>
            </a:stretch>
          </p:blipFill>
          <p:spPr>
            <a:xfrm>
              <a:off x="291712" y="2402235"/>
              <a:ext cx="12189148" cy="4531965"/>
            </a:xfrm>
            <a:prstGeom prst="rect">
              <a:avLst/>
            </a:prstGeom>
          </p:spPr>
        </p:pic>
        <p:sp>
          <p:nvSpPr>
            <p:cNvPr id="6" name="矩形 5"/>
            <p:cNvSpPr/>
            <p:nvPr/>
          </p:nvSpPr>
          <p:spPr>
            <a:xfrm rot="10800000">
              <a:off x="0" y="4170684"/>
              <a:ext cx="1277911" cy="2846973"/>
            </a:xfrm>
            <a:prstGeom prst="rect">
              <a:avLst/>
            </a:prstGeom>
            <a:gradFill>
              <a:gsLst>
                <a:gs pos="0">
                  <a:srgbClr val="F2F2F2"/>
                </a:gs>
                <a:gs pos="74000">
                  <a:srgbClr val="F2F2F2">
                    <a:alpha val="14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59030" t="32326" b="22916"/>
          <a:stretch>
            <a:fillRect/>
          </a:stretch>
        </p:blipFill>
        <p:spPr>
          <a:xfrm>
            <a:off x="4045974" y="2499851"/>
            <a:ext cx="4100051" cy="3185652"/>
          </a:xfrm>
          <a:prstGeom prst="rect">
            <a:avLst/>
          </a:prstGeom>
        </p:spPr>
      </p:pic>
      <p:sp>
        <p:nvSpPr>
          <p:cNvPr id="10" name="文本框 9"/>
          <p:cNvSpPr txBox="1"/>
          <p:nvPr/>
        </p:nvSpPr>
        <p:spPr>
          <a:xfrm>
            <a:off x="5409288" y="2060619"/>
            <a:ext cx="1758291" cy="584775"/>
          </a:xfrm>
          <a:prstGeom prst="rect">
            <a:avLst/>
          </a:prstGeom>
          <a:noFill/>
        </p:spPr>
        <p:txBody>
          <a:bodyPr wrap="square" rtlCol="0">
            <a:spAutoFit/>
          </a:bodyPr>
          <a:lstStyle/>
          <a:p>
            <a:r>
              <a:rPr lang="zh-CN" altLang="en-US" sz="3200" spc="-170" dirty="0" smtClean="0">
                <a:solidFill>
                  <a:srgbClr val="1F1F1F"/>
                </a:solidFill>
                <a:latin typeface="迷你简南宫" panose="02010609000101010101" pitchFamily="49" charset="-122"/>
                <a:ea typeface="迷你简南宫" panose="02010609000101010101" pitchFamily="49" charset="-122"/>
              </a:rPr>
              <a:t>第二章</a:t>
            </a:r>
            <a:endParaRPr lang="zh-CN" altLang="en-US" sz="3200" spc="-170" dirty="0">
              <a:solidFill>
                <a:srgbClr val="1F1F1F"/>
              </a:solidFill>
              <a:latin typeface="迷你简南宫" panose="02010609000101010101" pitchFamily="49" charset="-122"/>
              <a:ea typeface="迷你简南宫" panose="02010609000101010101" pitchFamily="49" charset="-122"/>
            </a:endParaRPr>
          </a:p>
        </p:txBody>
      </p:sp>
      <p:sp>
        <p:nvSpPr>
          <p:cNvPr id="11" name="任意多边形 10"/>
          <p:cNvSpPr/>
          <p:nvPr/>
        </p:nvSpPr>
        <p:spPr>
          <a:xfrm>
            <a:off x="5161107" y="2624443"/>
            <a:ext cx="1893603" cy="55232"/>
          </a:xfrm>
          <a:custGeom>
            <a:avLst/>
            <a:gdLst>
              <a:gd name="connsiteX0" fmla="*/ 0 w 2286000"/>
              <a:gd name="connsiteY0" fmla="*/ 238125 h 238125"/>
              <a:gd name="connsiteX1" fmla="*/ 1076325 w 2286000"/>
              <a:gd name="connsiteY1" fmla="*/ 0 h 238125"/>
              <a:gd name="connsiteX2" fmla="*/ 2286000 w 2286000"/>
              <a:gd name="connsiteY2" fmla="*/ 238125 h 238125"/>
              <a:gd name="connsiteX0-1" fmla="*/ 0 w 2286000"/>
              <a:gd name="connsiteY0-2" fmla="*/ 114300 h 114300"/>
              <a:gd name="connsiteX1-3" fmla="*/ 1076325 w 2286000"/>
              <a:gd name="connsiteY1-4" fmla="*/ 0 h 114300"/>
              <a:gd name="connsiteX2-5" fmla="*/ 2286000 w 2286000"/>
              <a:gd name="connsiteY2-6" fmla="*/ 114300 h 114300"/>
              <a:gd name="connsiteX0-7" fmla="*/ 0 w 2286000"/>
              <a:gd name="connsiteY0-8" fmla="*/ 114300 h 114300"/>
              <a:gd name="connsiteX1-9" fmla="*/ 1076325 w 2286000"/>
              <a:gd name="connsiteY1-10" fmla="*/ 0 h 114300"/>
              <a:gd name="connsiteX2-11" fmla="*/ 2286000 w 2286000"/>
              <a:gd name="connsiteY2-12" fmla="*/ 114300 h 114300"/>
              <a:gd name="connsiteX0-13" fmla="*/ 0 w 2286000"/>
              <a:gd name="connsiteY0-14" fmla="*/ 66675 h 66675"/>
              <a:gd name="connsiteX1-15" fmla="*/ 1076325 w 2286000"/>
              <a:gd name="connsiteY1-16" fmla="*/ 0 h 66675"/>
              <a:gd name="connsiteX2-17" fmla="*/ 2286000 w 2286000"/>
              <a:gd name="connsiteY2-18" fmla="*/ 66675 h 66675"/>
            </a:gdLst>
            <a:ahLst/>
            <a:cxnLst>
              <a:cxn ang="0">
                <a:pos x="connsiteX0-1" y="connsiteY0-2"/>
              </a:cxn>
              <a:cxn ang="0">
                <a:pos x="connsiteX1-3" y="connsiteY1-4"/>
              </a:cxn>
              <a:cxn ang="0">
                <a:pos x="connsiteX2-5" y="connsiteY2-6"/>
              </a:cxn>
            </a:cxnLst>
            <a:rect l="l" t="t" r="r" b="b"/>
            <a:pathLst>
              <a:path w="2286000" h="66675">
                <a:moveTo>
                  <a:pt x="0" y="66675"/>
                </a:moveTo>
                <a:cubicBezTo>
                  <a:pt x="358775" y="28575"/>
                  <a:pt x="663575" y="0"/>
                  <a:pt x="1076325" y="0"/>
                </a:cubicBezTo>
                <a:cubicBezTo>
                  <a:pt x="1489075" y="0"/>
                  <a:pt x="1882775" y="28575"/>
                  <a:pt x="2286000" y="66675"/>
                </a:cubicBezTo>
              </a:path>
            </a:pathLst>
          </a:custGeom>
          <a:no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7C7C7"/>
              </a:solidFill>
            </a:endParaRPr>
          </a:p>
        </p:txBody>
      </p:sp>
      <p:sp>
        <p:nvSpPr>
          <p:cNvPr id="12" name="椭圆 11"/>
          <p:cNvSpPr/>
          <p:nvPr/>
        </p:nvSpPr>
        <p:spPr>
          <a:xfrm>
            <a:off x="5147518" y="2658244"/>
            <a:ext cx="45719" cy="4571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 name="椭圆 12"/>
          <p:cNvSpPr/>
          <p:nvPr/>
        </p:nvSpPr>
        <p:spPr>
          <a:xfrm>
            <a:off x="7033468" y="2655862"/>
            <a:ext cx="45719" cy="4571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文本框 13"/>
          <p:cNvSpPr txBox="1"/>
          <p:nvPr/>
        </p:nvSpPr>
        <p:spPr>
          <a:xfrm>
            <a:off x="4857750" y="2659121"/>
            <a:ext cx="2832100" cy="253916"/>
          </a:xfrm>
          <a:prstGeom prst="rect">
            <a:avLst/>
          </a:prstGeom>
          <a:noFill/>
        </p:spPr>
        <p:txBody>
          <a:bodyPr wrap="square" rtlCol="0">
            <a:spAutoFit/>
          </a:bodyPr>
          <a:lstStyle/>
          <a:p>
            <a:pPr algn="ctr"/>
            <a:r>
              <a:rPr lang="en-US" altLang="zh-CN" sz="1050" spc="2600" dirty="0" smtClean="0">
                <a:latin typeface="Bell MT" panose="02020503060305020303" pitchFamily="18" charset="0"/>
              </a:rPr>
              <a:t>FUTURE</a:t>
            </a:r>
            <a:endParaRPr lang="zh-CN" altLang="en-US" sz="1050" spc="2600" dirty="0">
              <a:latin typeface="Bell MT" panose="02020503060305020303" pitchFamily="18" charset="0"/>
            </a:endParaRPr>
          </a:p>
        </p:txBody>
      </p:sp>
      <p:sp>
        <p:nvSpPr>
          <p:cNvPr id="15" name="文本框 14"/>
          <p:cNvSpPr txBox="1"/>
          <p:nvPr/>
        </p:nvSpPr>
        <p:spPr>
          <a:xfrm>
            <a:off x="5467256" y="2952750"/>
            <a:ext cx="1328881" cy="400110"/>
          </a:xfrm>
          <a:prstGeom prst="rect">
            <a:avLst/>
          </a:prstGeom>
          <a:noFill/>
        </p:spPr>
        <p:txBody>
          <a:bodyPr wrap="square" rtlCol="0">
            <a:spAutoFit/>
          </a:bodyPr>
          <a:lstStyle/>
          <a:p>
            <a:pPr algn="ctr"/>
            <a:r>
              <a:rPr lang="en-US" altLang="zh-CN" sz="2000" spc="-170" dirty="0" smtClean="0">
                <a:solidFill>
                  <a:srgbClr val="474343"/>
                </a:solidFill>
                <a:latin typeface="Kozuka Mincho Pr6N H" panose="02020900000000000000" pitchFamily="18" charset="-128"/>
                <a:ea typeface="Kozuka Mincho Pr6N H" panose="02020900000000000000" pitchFamily="18" charset="-128"/>
                <a:cs typeface="David" panose="020E0502060401010101" pitchFamily="34" charset="-79"/>
              </a:rPr>
              <a:t>NO.2</a:t>
            </a:r>
            <a:endParaRPr lang="en-US" altLang="zh-CN" sz="2000" spc="-170" dirty="0" smtClean="0">
              <a:solidFill>
                <a:srgbClr val="474343"/>
              </a:solidFill>
              <a:latin typeface="Kozuka Mincho Pr6N H" panose="02020900000000000000" pitchFamily="18" charset="-128"/>
              <a:ea typeface="Kozuka Mincho Pr6N H" panose="02020900000000000000" pitchFamily="18" charset="-128"/>
              <a:cs typeface="David" panose="020E0502060401010101" pitchFamily="34" charset="-79"/>
            </a:endParaRPr>
          </a:p>
        </p:txBody>
      </p:sp>
      <p:sp>
        <p:nvSpPr>
          <p:cNvPr id="16" name="文本框 15"/>
          <p:cNvSpPr txBox="1"/>
          <p:nvPr/>
        </p:nvSpPr>
        <p:spPr>
          <a:xfrm flipH="1">
            <a:off x="4902630" y="4050386"/>
            <a:ext cx="2386739" cy="398780"/>
          </a:xfrm>
          <a:prstGeom prst="rect">
            <a:avLst/>
          </a:prstGeom>
          <a:noFill/>
        </p:spPr>
        <p:txBody>
          <a:bodyPr wrap="square" rtlCol="0">
            <a:spAutoFit/>
          </a:bodyPr>
          <a:lstStyle/>
          <a:p>
            <a:pPr algn="ctr"/>
            <a:r>
              <a:rPr lang="en-US" altLang="zh-CN" sz="2000" spc="-170" dirty="0" smtClean="0">
                <a:solidFill>
                  <a:srgbClr val="1F1F1F"/>
                </a:solidFill>
                <a:latin typeface="迷你简南宫" panose="02010609000101010101" pitchFamily="49" charset="-122"/>
                <a:ea typeface="迷你简南宫" panose="02010609000101010101" pitchFamily="49" charset="-122"/>
              </a:rPr>
              <a:t>NABCD</a:t>
            </a:r>
            <a:r>
              <a:rPr lang="zh-CN" altLang="en-US" sz="2000" spc="-170" dirty="0" smtClean="0">
                <a:solidFill>
                  <a:srgbClr val="1F1F1F"/>
                </a:solidFill>
                <a:latin typeface="迷你简南宫" panose="02010609000101010101" pitchFamily="49" charset="-122"/>
                <a:ea typeface="迷你简南宫" panose="02010609000101010101" pitchFamily="49" charset="-122"/>
              </a:rPr>
              <a:t>需求分析</a:t>
            </a:r>
            <a:endParaRPr lang="zh-CN" altLang="en-US" sz="2000" spc="-170" dirty="0" smtClean="0">
              <a:solidFill>
                <a:srgbClr val="1F1F1F"/>
              </a:solidFill>
              <a:latin typeface="迷你简南宫" panose="02010609000101010101" pitchFamily="49" charset="-122"/>
              <a:ea typeface="迷你简南宫" panose="02010609000101010101" pitchFamily="49" charset="-122"/>
            </a:endParaRPr>
          </a:p>
        </p:txBody>
      </p:sp>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l="72485" t="69802" r="7333" b="12744"/>
          <a:stretch>
            <a:fillRect/>
          </a:stretch>
        </p:blipFill>
        <p:spPr>
          <a:xfrm rot="12546961">
            <a:off x="9053909" y="6883400"/>
            <a:ext cx="842566" cy="499774"/>
          </a:xfrm>
          <a:custGeom>
            <a:avLst/>
            <a:gdLst>
              <a:gd name="connsiteX0" fmla="*/ 376600 w 671918"/>
              <a:gd name="connsiteY0" fmla="*/ 398553 h 398553"/>
              <a:gd name="connsiteX1" fmla="*/ 156716 w 671918"/>
              <a:gd name="connsiteY1" fmla="*/ 300995 h 398553"/>
              <a:gd name="connsiteX2" fmla="*/ 0 w 671918"/>
              <a:gd name="connsiteY2" fmla="*/ 109950 h 398553"/>
              <a:gd name="connsiteX3" fmla="*/ 118368 w 671918"/>
              <a:gd name="connsiteY3" fmla="*/ 0 h 398553"/>
              <a:gd name="connsiteX4" fmla="*/ 403880 w 671918"/>
              <a:gd name="connsiteY4" fmla="*/ 0 h 398553"/>
              <a:gd name="connsiteX5" fmla="*/ 450723 w 671918"/>
              <a:gd name="connsiteY5" fmla="*/ 8413 h 398553"/>
              <a:gd name="connsiteX6" fmla="*/ 483672 w 671918"/>
              <a:gd name="connsiteY6" fmla="*/ 38014 h 398553"/>
              <a:gd name="connsiteX7" fmla="*/ 514672 w 671918"/>
              <a:gd name="connsiteY7" fmla="*/ 58293 h 398553"/>
              <a:gd name="connsiteX8" fmla="*/ 615364 w 671918"/>
              <a:gd name="connsiteY8" fmla="*/ 144280 h 398553"/>
              <a:gd name="connsiteX9" fmla="*/ 633354 w 671918"/>
              <a:gd name="connsiteY9" fmla="*/ 172144 h 398553"/>
              <a:gd name="connsiteX10" fmla="*/ 671918 w 671918"/>
              <a:gd name="connsiteY10" fmla="*/ 310046 h 39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1918" h="398553">
                <a:moveTo>
                  <a:pt x="376600" y="398553"/>
                </a:moveTo>
                <a:lnTo>
                  <a:pt x="156716" y="300995"/>
                </a:lnTo>
                <a:lnTo>
                  <a:pt x="0" y="109950"/>
                </a:lnTo>
                <a:lnTo>
                  <a:pt x="118368" y="0"/>
                </a:lnTo>
                <a:lnTo>
                  <a:pt x="403880" y="0"/>
                </a:lnTo>
                <a:lnTo>
                  <a:pt x="450723" y="8413"/>
                </a:lnTo>
                <a:cubicBezTo>
                  <a:pt x="461706" y="18280"/>
                  <a:pt x="471317" y="29932"/>
                  <a:pt x="483672" y="38014"/>
                </a:cubicBezTo>
                <a:lnTo>
                  <a:pt x="514672" y="58293"/>
                </a:lnTo>
                <a:lnTo>
                  <a:pt x="615364" y="144280"/>
                </a:lnTo>
                <a:cubicBezTo>
                  <a:pt x="633315" y="170469"/>
                  <a:pt x="630755" y="159713"/>
                  <a:pt x="633354" y="172144"/>
                </a:cubicBezTo>
                <a:lnTo>
                  <a:pt x="671918" y="310046"/>
                </a:lnTo>
                <a:close/>
              </a:path>
            </a:pathLst>
          </a:custGeom>
        </p:spPr>
      </p:pic>
      <p:pic>
        <p:nvPicPr>
          <p:cNvPr id="17" name="Picture 21_1"/>
          <p:cNvPicPr>
            <a:picLocks noChangeAspect="1"/>
          </p:cNvPicPr>
          <p:nvPr/>
        </p:nvPicPr>
        <p:blipFill rotWithShape="1">
          <a:blip r:embed="rId3" cstate="print">
            <a:extLst>
              <a:ext uri="{28A0092B-C50C-407E-A947-70E740481C1C}">
                <a14:useLocalDpi xmlns:a14="http://schemas.microsoft.com/office/drawing/2010/main" val="0"/>
              </a:ext>
            </a:extLst>
          </a:blip>
          <a:srcRect l="72485" t="69802" r="7333" b="12744"/>
          <a:stretch>
            <a:fillRect/>
          </a:stretch>
        </p:blipFill>
        <p:spPr>
          <a:xfrm rot="12546961">
            <a:off x="9197433" y="6968532"/>
            <a:ext cx="555518" cy="329510"/>
          </a:xfrm>
          <a:custGeom>
            <a:avLst/>
            <a:gdLst>
              <a:gd name="connsiteX0" fmla="*/ 376600 w 671918"/>
              <a:gd name="connsiteY0" fmla="*/ 398553 h 398553"/>
              <a:gd name="connsiteX1" fmla="*/ 156716 w 671918"/>
              <a:gd name="connsiteY1" fmla="*/ 300995 h 398553"/>
              <a:gd name="connsiteX2" fmla="*/ 0 w 671918"/>
              <a:gd name="connsiteY2" fmla="*/ 109950 h 398553"/>
              <a:gd name="connsiteX3" fmla="*/ 118368 w 671918"/>
              <a:gd name="connsiteY3" fmla="*/ 0 h 398553"/>
              <a:gd name="connsiteX4" fmla="*/ 403880 w 671918"/>
              <a:gd name="connsiteY4" fmla="*/ 0 h 398553"/>
              <a:gd name="connsiteX5" fmla="*/ 450723 w 671918"/>
              <a:gd name="connsiteY5" fmla="*/ 8413 h 398553"/>
              <a:gd name="connsiteX6" fmla="*/ 483672 w 671918"/>
              <a:gd name="connsiteY6" fmla="*/ 38014 h 398553"/>
              <a:gd name="connsiteX7" fmla="*/ 514672 w 671918"/>
              <a:gd name="connsiteY7" fmla="*/ 58293 h 398553"/>
              <a:gd name="connsiteX8" fmla="*/ 615364 w 671918"/>
              <a:gd name="connsiteY8" fmla="*/ 144280 h 398553"/>
              <a:gd name="connsiteX9" fmla="*/ 633354 w 671918"/>
              <a:gd name="connsiteY9" fmla="*/ 172144 h 398553"/>
              <a:gd name="connsiteX10" fmla="*/ 671918 w 671918"/>
              <a:gd name="connsiteY10" fmla="*/ 310046 h 39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1918" h="398553">
                <a:moveTo>
                  <a:pt x="376600" y="398553"/>
                </a:moveTo>
                <a:lnTo>
                  <a:pt x="156716" y="300995"/>
                </a:lnTo>
                <a:lnTo>
                  <a:pt x="0" y="109950"/>
                </a:lnTo>
                <a:lnTo>
                  <a:pt x="118368" y="0"/>
                </a:lnTo>
                <a:lnTo>
                  <a:pt x="403880" y="0"/>
                </a:lnTo>
                <a:lnTo>
                  <a:pt x="450723" y="8413"/>
                </a:lnTo>
                <a:cubicBezTo>
                  <a:pt x="461706" y="18280"/>
                  <a:pt x="471317" y="29932"/>
                  <a:pt x="483672" y="38014"/>
                </a:cubicBezTo>
                <a:lnTo>
                  <a:pt x="514672" y="58293"/>
                </a:lnTo>
                <a:lnTo>
                  <a:pt x="615364" y="144280"/>
                </a:lnTo>
                <a:cubicBezTo>
                  <a:pt x="633315" y="170469"/>
                  <a:pt x="630755" y="159713"/>
                  <a:pt x="633354" y="172144"/>
                </a:cubicBezTo>
                <a:lnTo>
                  <a:pt x="671918" y="310046"/>
                </a:lnTo>
                <a:close/>
              </a:path>
            </a:pathLst>
          </a:custGeom>
        </p:spPr>
      </p:pic>
      <p:pic>
        <p:nvPicPr>
          <p:cNvPr id="19" name="Picture 21_1_1"/>
          <p:cNvPicPr>
            <a:picLocks noChangeAspect="1"/>
          </p:cNvPicPr>
          <p:nvPr/>
        </p:nvPicPr>
        <p:blipFill rotWithShape="1">
          <a:blip r:embed="rId4" cstate="print">
            <a:extLst>
              <a:ext uri="{28A0092B-C50C-407E-A947-70E740481C1C}">
                <a14:useLocalDpi xmlns:a14="http://schemas.microsoft.com/office/drawing/2010/main" val="0"/>
              </a:ext>
            </a:extLst>
          </a:blip>
          <a:srcRect l="72485" t="69802" r="7333" b="12744"/>
          <a:stretch>
            <a:fillRect/>
          </a:stretch>
        </p:blipFill>
        <p:spPr>
          <a:xfrm rot="12546961">
            <a:off x="9358067" y="7063813"/>
            <a:ext cx="234250" cy="138948"/>
          </a:xfrm>
          <a:custGeom>
            <a:avLst/>
            <a:gdLst>
              <a:gd name="connsiteX0" fmla="*/ 376600 w 671918"/>
              <a:gd name="connsiteY0" fmla="*/ 398553 h 398553"/>
              <a:gd name="connsiteX1" fmla="*/ 156716 w 671918"/>
              <a:gd name="connsiteY1" fmla="*/ 300995 h 398553"/>
              <a:gd name="connsiteX2" fmla="*/ 0 w 671918"/>
              <a:gd name="connsiteY2" fmla="*/ 109950 h 398553"/>
              <a:gd name="connsiteX3" fmla="*/ 118368 w 671918"/>
              <a:gd name="connsiteY3" fmla="*/ 0 h 398553"/>
              <a:gd name="connsiteX4" fmla="*/ 403880 w 671918"/>
              <a:gd name="connsiteY4" fmla="*/ 0 h 398553"/>
              <a:gd name="connsiteX5" fmla="*/ 450723 w 671918"/>
              <a:gd name="connsiteY5" fmla="*/ 8413 h 398553"/>
              <a:gd name="connsiteX6" fmla="*/ 483672 w 671918"/>
              <a:gd name="connsiteY6" fmla="*/ 38014 h 398553"/>
              <a:gd name="connsiteX7" fmla="*/ 514672 w 671918"/>
              <a:gd name="connsiteY7" fmla="*/ 58293 h 398553"/>
              <a:gd name="connsiteX8" fmla="*/ 615364 w 671918"/>
              <a:gd name="connsiteY8" fmla="*/ 144280 h 398553"/>
              <a:gd name="connsiteX9" fmla="*/ 633354 w 671918"/>
              <a:gd name="connsiteY9" fmla="*/ 172144 h 398553"/>
              <a:gd name="connsiteX10" fmla="*/ 671918 w 671918"/>
              <a:gd name="connsiteY10" fmla="*/ 310046 h 39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1918" h="398553">
                <a:moveTo>
                  <a:pt x="376600" y="398553"/>
                </a:moveTo>
                <a:lnTo>
                  <a:pt x="156716" y="300995"/>
                </a:lnTo>
                <a:lnTo>
                  <a:pt x="0" y="109950"/>
                </a:lnTo>
                <a:lnTo>
                  <a:pt x="118368" y="0"/>
                </a:lnTo>
                <a:lnTo>
                  <a:pt x="403880" y="0"/>
                </a:lnTo>
                <a:lnTo>
                  <a:pt x="450723" y="8413"/>
                </a:lnTo>
                <a:cubicBezTo>
                  <a:pt x="461706" y="18280"/>
                  <a:pt x="471317" y="29932"/>
                  <a:pt x="483672" y="38014"/>
                </a:cubicBezTo>
                <a:lnTo>
                  <a:pt x="514672" y="58293"/>
                </a:lnTo>
                <a:lnTo>
                  <a:pt x="615364" y="144280"/>
                </a:lnTo>
                <a:cubicBezTo>
                  <a:pt x="633315" y="170469"/>
                  <a:pt x="630755" y="159713"/>
                  <a:pt x="633354" y="172144"/>
                </a:cubicBezTo>
                <a:lnTo>
                  <a:pt x="671918" y="310046"/>
                </a:lnTo>
                <a:close/>
              </a:path>
            </a:pathLst>
          </a:custGeom>
        </p:spPr>
      </p:pic>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1000"/>
                                        <p:tgtEl>
                                          <p:spTgt spid="11"/>
                                        </p:tgtEl>
                                      </p:cBhvr>
                                    </p:animEffect>
                                  </p:childTnLst>
                                </p:cTn>
                              </p:par>
                              <p:par>
                                <p:cTn id="8" presetID="50" presetClass="entr" presetSubtype="0" decel="100000" fill="hold" grpId="0" nodeType="withEffect">
                                  <p:stCondLst>
                                    <p:cond delay="750"/>
                                  </p:stCondLst>
                                  <p:childTnLst>
                                    <p:set>
                                      <p:cBhvr>
                                        <p:cTn id="9" dur="1" fill="hold">
                                          <p:stCondLst>
                                            <p:cond delay="0"/>
                                          </p:stCondLst>
                                        </p:cTn>
                                        <p:tgtEl>
                                          <p:spTgt spid="14"/>
                                        </p:tgtEl>
                                        <p:attrNameLst>
                                          <p:attrName>style.visibility</p:attrName>
                                        </p:attrNameLst>
                                      </p:cBhvr>
                                      <p:to>
                                        <p:strVal val="visible"/>
                                      </p:to>
                                    </p:set>
                                    <p:anim calcmode="lin" valueType="num">
                                      <p:cBhvr>
                                        <p:cTn id="10" dur="750" fill="hold"/>
                                        <p:tgtEl>
                                          <p:spTgt spid="14"/>
                                        </p:tgtEl>
                                        <p:attrNameLst>
                                          <p:attrName>ppt_w</p:attrName>
                                        </p:attrNameLst>
                                      </p:cBhvr>
                                      <p:tavLst>
                                        <p:tav tm="0">
                                          <p:val>
                                            <p:strVal val="#ppt_w+.3"/>
                                          </p:val>
                                        </p:tav>
                                        <p:tav tm="100000">
                                          <p:val>
                                            <p:strVal val="#ppt_w"/>
                                          </p:val>
                                        </p:tav>
                                      </p:tavLst>
                                    </p:anim>
                                    <p:anim calcmode="lin" valueType="num">
                                      <p:cBhvr>
                                        <p:cTn id="11" dur="750" fill="hold"/>
                                        <p:tgtEl>
                                          <p:spTgt spid="14"/>
                                        </p:tgtEl>
                                        <p:attrNameLst>
                                          <p:attrName>ppt_h</p:attrName>
                                        </p:attrNameLst>
                                      </p:cBhvr>
                                      <p:tavLst>
                                        <p:tav tm="0">
                                          <p:val>
                                            <p:strVal val="#ppt_h"/>
                                          </p:val>
                                        </p:tav>
                                        <p:tav tm="100000">
                                          <p:val>
                                            <p:strVal val="#ppt_h"/>
                                          </p:val>
                                        </p:tav>
                                      </p:tavLst>
                                    </p:anim>
                                    <p:animEffect transition="in" filter="fade">
                                      <p:cBhvr>
                                        <p:cTn id="12" dur="75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50" presetClass="entr" presetSubtype="0" decel="100000" fill="hold" grpId="0" nodeType="withEffect">
                                  <p:stCondLst>
                                    <p:cond delay="1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250" fill="hold"/>
                                        <p:tgtEl>
                                          <p:spTgt spid="10"/>
                                        </p:tgtEl>
                                        <p:attrNameLst>
                                          <p:attrName>ppt_w</p:attrName>
                                        </p:attrNameLst>
                                      </p:cBhvr>
                                      <p:tavLst>
                                        <p:tav tm="0">
                                          <p:val>
                                            <p:strVal val="#ppt_w+.3"/>
                                          </p:val>
                                        </p:tav>
                                        <p:tav tm="100000">
                                          <p:val>
                                            <p:strVal val="#ppt_w"/>
                                          </p:val>
                                        </p:tav>
                                      </p:tavLst>
                                    </p:anim>
                                    <p:anim calcmode="lin" valueType="num">
                                      <p:cBhvr>
                                        <p:cTn id="22" dur="1250" fill="hold"/>
                                        <p:tgtEl>
                                          <p:spTgt spid="10"/>
                                        </p:tgtEl>
                                        <p:attrNameLst>
                                          <p:attrName>ppt_h</p:attrName>
                                        </p:attrNameLst>
                                      </p:cBhvr>
                                      <p:tavLst>
                                        <p:tav tm="0">
                                          <p:val>
                                            <p:strVal val="#ppt_h"/>
                                          </p:val>
                                        </p:tav>
                                        <p:tav tm="100000">
                                          <p:val>
                                            <p:strVal val="#ppt_h"/>
                                          </p:val>
                                        </p:tav>
                                      </p:tavLst>
                                    </p:anim>
                                    <p:animEffect transition="in" filter="fade">
                                      <p:cBhvr>
                                        <p:cTn id="23" dur="1250"/>
                                        <p:tgtEl>
                                          <p:spTgt spid="10"/>
                                        </p:tgtEl>
                                      </p:cBhvr>
                                    </p:animEffect>
                                  </p:childTnLst>
                                </p:cTn>
                              </p:par>
                              <p:par>
                                <p:cTn id="24" presetID="10" presetClass="entr" presetSubtype="0" fill="hold" grpId="0" nodeType="withEffect">
                                  <p:stCondLst>
                                    <p:cond delay="175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250"/>
                                        <p:tgtEl>
                                          <p:spTgt spid="15"/>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250"/>
                                        <p:tgtEl>
                                          <p:spTgt spid="16"/>
                                        </p:tgtEl>
                                      </p:cBhvr>
                                    </p:animEffect>
                                  </p:childTnLst>
                                </p:cTn>
                              </p:par>
                              <p:par>
                                <p:cTn id="30" presetID="10" presetClass="entr" presetSubtype="0" fill="hold" nodeType="withEffect">
                                  <p:stCondLst>
                                    <p:cond delay="175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250"/>
                                        <p:tgtEl>
                                          <p:spTgt spid="3"/>
                                        </p:tgtEl>
                                      </p:cBhvr>
                                    </p:animEffect>
                                  </p:childTnLst>
                                </p:cTn>
                              </p:par>
                              <p:par>
                                <p:cTn id="33" presetID="0" presetClass="path" presetSubtype="0" accel="38000" decel="38000" fill="hold" nodeType="withEffect">
                                  <p:stCondLst>
                                    <p:cond delay="2750"/>
                                  </p:stCondLst>
                                  <p:childTnLst>
                                    <p:animMotion origin="layout" path="M -3.33333E-6 3.7037E-6 C -0.09674 -0.20764 -0.20325 -0.26412 -0.27825 -0.26227 C -0.35351 -0.26042 -0.52369 -0.15672 -0.55468 0.00648 " pathEditMode="relative" rAng="0" ptsTypes="AAA">
                                      <p:cBhvr>
                                        <p:cTn id="34" dur="1250" fill="hold"/>
                                        <p:tgtEl>
                                          <p:spTgt spid="22"/>
                                        </p:tgtEl>
                                        <p:attrNameLst>
                                          <p:attrName>ppt_x</p:attrName>
                                          <p:attrName>ppt_y</p:attrName>
                                        </p:attrNameLst>
                                      </p:cBhvr>
                                      <p:rCtr x="-27734" y="-12801"/>
                                    </p:animMotion>
                                  </p:childTnLst>
                                </p:cTn>
                              </p:par>
                              <p:par>
                                <p:cTn id="35" presetID="8" presetClass="emph" presetSubtype="0" fill="hold" nodeType="withEffect">
                                  <p:stCondLst>
                                    <p:cond delay="2750"/>
                                  </p:stCondLst>
                                  <p:childTnLst>
                                    <p:animRot by="-7200000">
                                      <p:cBhvr>
                                        <p:cTn id="36" dur="1250" fill="hold"/>
                                        <p:tgtEl>
                                          <p:spTgt spid="22"/>
                                        </p:tgtEl>
                                        <p:attrNameLst>
                                          <p:attrName>r</p:attrName>
                                        </p:attrNameLst>
                                      </p:cBhvr>
                                    </p:animRot>
                                  </p:childTnLst>
                                </p:cTn>
                              </p:par>
                              <p:par>
                                <p:cTn id="37" presetID="0" presetClass="path" presetSubtype="0" accel="38000" decel="38000" fill="hold" nodeType="withEffect">
                                  <p:stCondLst>
                                    <p:cond delay="3250"/>
                                  </p:stCondLst>
                                  <p:childTnLst>
                                    <p:animMotion origin="layout" path="M -3.54167E-6 3.7037E-6 C -0.09674 -0.20764 -0.20325 -0.26412 -0.27825 -0.26227 C -0.35351 -0.26042 -0.52369 -0.15672 -0.55468 0.00648 " pathEditMode="relative" rAng="0" ptsTypes="AAA">
                                      <p:cBhvr>
                                        <p:cTn id="38" dur="1250" fill="hold"/>
                                        <p:tgtEl>
                                          <p:spTgt spid="17"/>
                                        </p:tgtEl>
                                        <p:attrNameLst>
                                          <p:attrName>ppt_x</p:attrName>
                                          <p:attrName>ppt_y</p:attrName>
                                        </p:attrNameLst>
                                      </p:cBhvr>
                                      <p:rCtr x="-27734" y="-12801"/>
                                    </p:animMotion>
                                  </p:childTnLst>
                                </p:cTn>
                              </p:par>
                              <p:par>
                                <p:cTn id="39" presetID="8" presetClass="emph" presetSubtype="0" fill="hold" nodeType="withEffect">
                                  <p:stCondLst>
                                    <p:cond delay="3250"/>
                                  </p:stCondLst>
                                  <p:childTnLst>
                                    <p:animRot by="-7200000">
                                      <p:cBhvr>
                                        <p:cTn id="40" dur="1250" fill="hold"/>
                                        <p:tgtEl>
                                          <p:spTgt spid="17"/>
                                        </p:tgtEl>
                                        <p:attrNameLst>
                                          <p:attrName>r</p:attrName>
                                        </p:attrNameLst>
                                      </p:cBhvr>
                                    </p:animRot>
                                  </p:childTnLst>
                                </p:cTn>
                              </p:par>
                              <p:par>
                                <p:cTn id="41" presetID="0" presetClass="path" presetSubtype="0" accel="38000" decel="38000" fill="hold" nodeType="withEffect">
                                  <p:stCondLst>
                                    <p:cond delay="3750"/>
                                  </p:stCondLst>
                                  <p:childTnLst>
                                    <p:animMotion origin="layout" path="M -3.33333E-6 3.7037E-6 C -0.09674 -0.20764 -0.20325 -0.26412 -0.27825 -0.26227 C -0.35351 -0.26042 -0.52369 -0.15672 -0.55468 0.00648 " pathEditMode="relative" rAng="0" ptsTypes="AAA">
                                      <p:cBhvr>
                                        <p:cTn id="42" dur="1000" fill="hold"/>
                                        <p:tgtEl>
                                          <p:spTgt spid="19"/>
                                        </p:tgtEl>
                                        <p:attrNameLst>
                                          <p:attrName>ppt_x</p:attrName>
                                          <p:attrName>ppt_y</p:attrName>
                                        </p:attrNameLst>
                                      </p:cBhvr>
                                      <p:rCtr x="-27734" y="-12801"/>
                                    </p:animMotion>
                                  </p:childTnLst>
                                </p:cTn>
                              </p:par>
                              <p:par>
                                <p:cTn id="43" presetID="8" presetClass="emph" presetSubtype="0" fill="hold" nodeType="withEffect">
                                  <p:stCondLst>
                                    <p:cond delay="3750"/>
                                  </p:stCondLst>
                                  <p:childTnLst>
                                    <p:animRot by="-7200000">
                                      <p:cBhvr>
                                        <p:cTn id="44" dur="1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4287840" y="5454700"/>
            <a:ext cx="7848598" cy="1352500"/>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39505"/>
          <a:stretch>
            <a:fillRect/>
          </a:stretch>
        </p:blipFill>
        <p:spPr>
          <a:xfrm>
            <a:off x="0" y="0"/>
            <a:ext cx="12192000" cy="3687097"/>
          </a:xfrm>
          <a:prstGeom prst="rect">
            <a:avLst/>
          </a:prstGeom>
        </p:spPr>
      </p:pic>
      <p:pic>
        <p:nvPicPr>
          <p:cNvPr id="3" name="图片 2"/>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70720" r="50403"/>
          <a:stretch>
            <a:fillRect/>
          </a:stretch>
        </p:blipFill>
        <p:spPr>
          <a:xfrm>
            <a:off x="0" y="5073445"/>
            <a:ext cx="6046839" cy="1784555"/>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7412" y="-759646"/>
            <a:ext cx="7071374" cy="4700026"/>
          </a:xfrm>
          <a:prstGeom prst="rect">
            <a:avLst/>
          </a:prstGeom>
        </p:spPr>
      </p:pic>
      <p:sp>
        <p:nvSpPr>
          <p:cNvPr id="19" name="文本框 18"/>
          <p:cNvSpPr txBox="1"/>
          <p:nvPr/>
        </p:nvSpPr>
        <p:spPr>
          <a:xfrm>
            <a:off x="5348061" y="2798989"/>
            <a:ext cx="5021943" cy="369332"/>
          </a:xfrm>
          <a:prstGeom prst="rect">
            <a:avLst/>
          </a:prstGeom>
          <a:noFill/>
        </p:spPr>
        <p:txBody>
          <a:bodyPr wrap="square" rtlCol="0">
            <a:spAutoFit/>
          </a:bodyPr>
          <a:lstStyle/>
          <a:p>
            <a:endParaRPr lang="zh-CN" altLang="en-US" dirty="0"/>
          </a:p>
        </p:txBody>
      </p:sp>
      <p:sp>
        <p:nvSpPr>
          <p:cNvPr id="5" name="文本框 4"/>
          <p:cNvSpPr txBox="1"/>
          <p:nvPr/>
        </p:nvSpPr>
        <p:spPr>
          <a:xfrm>
            <a:off x="4610100" y="152400"/>
            <a:ext cx="7336155" cy="706755"/>
          </a:xfrm>
          <a:prstGeom prst="rect">
            <a:avLst/>
          </a:prstGeom>
          <a:noFill/>
        </p:spPr>
        <p:txBody>
          <a:bodyPr wrap="square" rtlCol="0" anchor="t">
            <a:spAutoFit/>
          </a:bodyPr>
          <a:p>
            <a:r>
              <a:rPr lang="en-US" sz="4000" b="1">
                <a:latin typeface="迷你简南宫" panose="02010609000101010101" charset="0"/>
                <a:ea typeface="迷你简南宫" panose="02010609000101010101" charset="0"/>
                <a:cs typeface="迷你简南宫" panose="02010609000101010101" charset="0"/>
                <a:sym typeface="+mn-ea"/>
              </a:rPr>
              <a:t>Need</a:t>
            </a:r>
            <a:r>
              <a:rPr lang="zh-CN" altLang="en-US" sz="4000">
                <a:latin typeface="迷你简南宫" panose="02010609000101010101" charset="0"/>
                <a:ea typeface="迷你简南宫" panose="02010609000101010101" charset="0"/>
                <a:cs typeface="迷你简南宫" panose="02010609000101010101" charset="0"/>
                <a:sym typeface="+mn-ea"/>
              </a:rPr>
              <a:t>：</a:t>
            </a:r>
            <a:r>
              <a:rPr lang="zh-CN" altLang="en-US" sz="3200">
                <a:latin typeface="迷你简南宫" panose="02010609000101010101" charset="0"/>
                <a:ea typeface="迷你简南宫" panose="02010609000101010101" charset="0"/>
                <a:cs typeface="迷你简南宫" panose="02010609000101010101" charset="0"/>
                <a:sym typeface="+mn-ea"/>
              </a:rPr>
              <a:t>校园芥子空间</a:t>
            </a:r>
            <a:r>
              <a:rPr lang="en-US" altLang="zh-CN" sz="3200">
                <a:latin typeface="迷你简南宫" panose="02010609000101010101" charset="0"/>
                <a:ea typeface="迷你简南宫" panose="02010609000101010101" charset="0"/>
                <a:cs typeface="迷你简南宫" panose="02010609000101010101" charset="0"/>
                <a:sym typeface="+mn-ea"/>
              </a:rPr>
              <a:t>--</a:t>
            </a:r>
            <a:r>
              <a:rPr lang="zh-CN" altLang="en-US" sz="3200">
                <a:latin typeface="迷你简南宫" panose="02010609000101010101" charset="0"/>
                <a:ea typeface="迷你简南宫" panose="02010609000101010101" charset="0"/>
                <a:cs typeface="迷你简南宫" panose="02010609000101010101" charset="0"/>
              </a:rPr>
              <a:t>四大主要模块</a:t>
            </a:r>
            <a:endParaRPr lang="zh-CN" altLang="en-US" sz="3200">
              <a:latin typeface="迷你简南宫" panose="02010609000101010101" charset="0"/>
              <a:ea typeface="迷你简南宫" panose="02010609000101010101" charset="0"/>
              <a:cs typeface="迷你简南宫" panose="02010609000101010101" charset="0"/>
            </a:endParaRPr>
          </a:p>
        </p:txBody>
      </p:sp>
      <p:pic>
        <p:nvPicPr>
          <p:cNvPr id="6" name="图片 5" descr="67f1bbbdd6aafaab777bed621f5e9eff"/>
          <p:cNvPicPr>
            <a:picLocks noChangeAspect="1"/>
          </p:cNvPicPr>
          <p:nvPr/>
        </p:nvPicPr>
        <p:blipFill>
          <a:blip r:embed="rId9"/>
          <a:stretch>
            <a:fillRect/>
          </a:stretch>
        </p:blipFill>
        <p:spPr>
          <a:xfrm>
            <a:off x="3440430" y="1386205"/>
            <a:ext cx="2300605" cy="2300605"/>
          </a:xfrm>
          <a:prstGeom prst="rect">
            <a:avLst/>
          </a:prstGeom>
        </p:spPr>
      </p:pic>
      <p:pic>
        <p:nvPicPr>
          <p:cNvPr id="16" name="图片 15" descr="67f1bbbdd6aafaab777bed621f5e9eff"/>
          <p:cNvPicPr>
            <a:picLocks noChangeAspect="1"/>
          </p:cNvPicPr>
          <p:nvPr/>
        </p:nvPicPr>
        <p:blipFill>
          <a:blip r:embed="rId9"/>
          <a:stretch>
            <a:fillRect/>
          </a:stretch>
        </p:blipFill>
        <p:spPr>
          <a:xfrm>
            <a:off x="3536950" y="3940810"/>
            <a:ext cx="2300605" cy="2300605"/>
          </a:xfrm>
          <a:prstGeom prst="rect">
            <a:avLst/>
          </a:prstGeom>
        </p:spPr>
      </p:pic>
      <p:pic>
        <p:nvPicPr>
          <p:cNvPr id="18" name="图片 17" descr="67f1bbbdd6aafaab777bed621f5e9eff"/>
          <p:cNvPicPr>
            <a:picLocks noChangeAspect="1"/>
          </p:cNvPicPr>
          <p:nvPr/>
        </p:nvPicPr>
        <p:blipFill>
          <a:blip r:embed="rId9"/>
          <a:stretch>
            <a:fillRect/>
          </a:stretch>
        </p:blipFill>
        <p:spPr>
          <a:xfrm>
            <a:off x="8069580" y="1386205"/>
            <a:ext cx="2300605" cy="2300605"/>
          </a:xfrm>
          <a:prstGeom prst="rect">
            <a:avLst/>
          </a:prstGeom>
        </p:spPr>
      </p:pic>
      <p:pic>
        <p:nvPicPr>
          <p:cNvPr id="21" name="图片 20" descr="67f1bbbdd6aafaab777bed621f5e9eff"/>
          <p:cNvPicPr>
            <a:picLocks noChangeAspect="1"/>
          </p:cNvPicPr>
          <p:nvPr/>
        </p:nvPicPr>
        <p:blipFill>
          <a:blip r:embed="rId9"/>
          <a:stretch>
            <a:fillRect/>
          </a:stretch>
        </p:blipFill>
        <p:spPr>
          <a:xfrm>
            <a:off x="8152130" y="3793490"/>
            <a:ext cx="2300605" cy="2300605"/>
          </a:xfrm>
          <a:prstGeom prst="rect">
            <a:avLst/>
          </a:prstGeom>
        </p:spPr>
      </p:pic>
      <p:sp>
        <p:nvSpPr>
          <p:cNvPr id="22" name="文本框 21"/>
          <p:cNvSpPr txBox="1"/>
          <p:nvPr/>
        </p:nvSpPr>
        <p:spPr>
          <a:xfrm>
            <a:off x="4340860" y="1781810"/>
            <a:ext cx="692150" cy="1468755"/>
          </a:xfrm>
          <a:prstGeom prst="rect">
            <a:avLst/>
          </a:prstGeom>
          <a:noFill/>
        </p:spPr>
        <p:txBody>
          <a:bodyPr wrap="square" rtlCol="0" anchor="t">
            <a:spAutoFit/>
          </a:bodyPr>
          <a:p>
            <a:pPr>
              <a:lnSpc>
                <a:spcPct val="80000"/>
              </a:lnSpc>
            </a:pPr>
            <a:r>
              <a:rPr lang="zh-CN" altLang="en-US" sz="2800" dirty="0" smtClean="0">
                <a:latin typeface="迷你简南宫" panose="02010609000101010101" pitchFamily="49" charset="-122"/>
                <a:ea typeface="迷你简南宫" panose="02010609000101010101" pitchFamily="49" charset="-122"/>
                <a:sym typeface="+mn-ea"/>
              </a:rPr>
              <a:t>发布任务</a:t>
            </a:r>
            <a:endParaRPr lang="zh-CN" altLang="en-US" sz="2800" dirty="0" smtClean="0">
              <a:solidFill>
                <a:schemeClr val="tx1"/>
              </a:solidFill>
              <a:latin typeface="迷你简南宫" panose="02010609000101010101" pitchFamily="49" charset="-122"/>
              <a:ea typeface="迷你简南宫" panose="02010609000101010101" pitchFamily="49" charset="-122"/>
              <a:sym typeface="+mn-ea"/>
            </a:endParaRPr>
          </a:p>
        </p:txBody>
      </p:sp>
      <p:sp>
        <p:nvSpPr>
          <p:cNvPr id="24" name="文本框 23"/>
          <p:cNvSpPr txBox="1"/>
          <p:nvPr/>
        </p:nvSpPr>
        <p:spPr>
          <a:xfrm>
            <a:off x="8956675" y="1893570"/>
            <a:ext cx="692150" cy="1468755"/>
          </a:xfrm>
          <a:prstGeom prst="rect">
            <a:avLst/>
          </a:prstGeom>
          <a:noFill/>
        </p:spPr>
        <p:txBody>
          <a:bodyPr wrap="square" rtlCol="0" anchor="t">
            <a:spAutoFit/>
          </a:bodyPr>
          <a:p>
            <a:pPr>
              <a:lnSpc>
                <a:spcPct val="80000"/>
              </a:lnSpc>
            </a:pPr>
            <a:r>
              <a:rPr lang="zh-CN" altLang="en-US" sz="2800" dirty="0" smtClean="0">
                <a:latin typeface="迷你简南宫" panose="02010609000101010101" pitchFamily="49" charset="-122"/>
                <a:ea typeface="迷你简南宫" panose="02010609000101010101" pitchFamily="49" charset="-122"/>
                <a:sym typeface="+mn-ea"/>
              </a:rPr>
              <a:t>物品租赁</a:t>
            </a:r>
            <a:endParaRPr lang="zh-CN" altLang="en-US" sz="2800" dirty="0" smtClean="0">
              <a:latin typeface="迷你简南宫" panose="02010609000101010101" pitchFamily="49" charset="-122"/>
              <a:ea typeface="迷你简南宫" panose="02010609000101010101" pitchFamily="49" charset="-122"/>
              <a:sym typeface="+mn-ea"/>
            </a:endParaRPr>
          </a:p>
        </p:txBody>
      </p:sp>
      <p:sp>
        <p:nvSpPr>
          <p:cNvPr id="26" name="文本框 25"/>
          <p:cNvSpPr txBox="1"/>
          <p:nvPr/>
        </p:nvSpPr>
        <p:spPr>
          <a:xfrm>
            <a:off x="4457065" y="4465320"/>
            <a:ext cx="692150" cy="1468755"/>
          </a:xfrm>
          <a:prstGeom prst="rect">
            <a:avLst/>
          </a:prstGeom>
          <a:noFill/>
        </p:spPr>
        <p:txBody>
          <a:bodyPr wrap="square" rtlCol="0" anchor="t">
            <a:spAutoFit/>
          </a:bodyPr>
          <a:p>
            <a:pPr>
              <a:lnSpc>
                <a:spcPct val="80000"/>
              </a:lnSpc>
            </a:pPr>
            <a:r>
              <a:rPr lang="zh-CN" altLang="en-US" sz="2800" dirty="0" smtClean="0">
                <a:latin typeface="迷你简南宫" panose="02010609000101010101" pitchFamily="49" charset="-122"/>
                <a:ea typeface="迷你简南宫" panose="02010609000101010101" pitchFamily="49" charset="-122"/>
                <a:sym typeface="+mn-ea"/>
              </a:rPr>
              <a:t>失物招领</a:t>
            </a:r>
            <a:endParaRPr lang="zh-CN" altLang="en-US" sz="2800" dirty="0" smtClean="0">
              <a:latin typeface="迷你简南宫" panose="02010609000101010101" pitchFamily="49" charset="-122"/>
              <a:ea typeface="迷你简南宫" panose="02010609000101010101" pitchFamily="49" charset="-122"/>
              <a:sym typeface="+mn-ea"/>
            </a:endParaRPr>
          </a:p>
        </p:txBody>
      </p:sp>
      <p:sp>
        <p:nvSpPr>
          <p:cNvPr id="27" name="文本框 26"/>
          <p:cNvSpPr txBox="1"/>
          <p:nvPr/>
        </p:nvSpPr>
        <p:spPr>
          <a:xfrm>
            <a:off x="9042400" y="4292600"/>
            <a:ext cx="692150" cy="1468755"/>
          </a:xfrm>
          <a:prstGeom prst="rect">
            <a:avLst/>
          </a:prstGeom>
          <a:noFill/>
        </p:spPr>
        <p:txBody>
          <a:bodyPr wrap="square" rtlCol="0" anchor="t">
            <a:spAutoFit/>
          </a:bodyPr>
          <a:p>
            <a:pPr>
              <a:lnSpc>
                <a:spcPct val="80000"/>
              </a:lnSpc>
            </a:pPr>
            <a:r>
              <a:rPr lang="zh-CN" altLang="en-US" sz="2800" dirty="0" smtClean="0">
                <a:latin typeface="迷你简南宫" panose="02010609000101010101" pitchFamily="49" charset="-122"/>
                <a:ea typeface="迷你简南宫" panose="02010609000101010101" pitchFamily="49" charset="-122"/>
                <a:sym typeface="+mn-ea"/>
              </a:rPr>
              <a:t>拓展功能</a:t>
            </a:r>
            <a:endParaRPr lang="zh-CN" altLang="en-US" sz="2800" dirty="0" smtClean="0">
              <a:latin typeface="迷你简南宫" panose="02010609000101010101" pitchFamily="49" charset="-122"/>
              <a:ea typeface="迷你简南宫" panose="02010609000101010101" pitchFamily="49" charset="-122"/>
              <a:sym typeface="+mn-ea"/>
            </a:endParaRPr>
          </a:p>
        </p:txBody>
      </p:sp>
      <p:sp>
        <p:nvSpPr>
          <p:cNvPr id="28" name="文本框 27"/>
          <p:cNvSpPr txBox="1"/>
          <p:nvPr/>
        </p:nvSpPr>
        <p:spPr>
          <a:xfrm>
            <a:off x="5968365" y="1612900"/>
            <a:ext cx="1761490" cy="2030095"/>
          </a:xfrm>
          <a:prstGeom prst="rect">
            <a:avLst/>
          </a:prstGeom>
          <a:noFill/>
        </p:spPr>
        <p:txBody>
          <a:bodyPr wrap="square" rtlCol="0">
            <a:spAutoFit/>
          </a:bodyPr>
          <a:p>
            <a:r>
              <a:rPr lang="zh-CN" altLang="en-US">
                <a:latin typeface="迷你简南宫" panose="02010609000101010101" charset="0"/>
                <a:ea typeface="迷你简南宫" panose="02010609000101010101" charset="0"/>
              </a:rPr>
              <a:t>老师或同学可以在此发布任务（诸如代拿快递，找人找群，帮忙打扫办公室，找打工</a:t>
            </a:r>
            <a:r>
              <a:rPr lang="zh-CN" altLang="en-US">
                <a:latin typeface="迷你简南宫" panose="02010609000101010101" charset="0"/>
                <a:ea typeface="迷你简南宫" panose="02010609000101010101" charset="0"/>
              </a:rPr>
              <a:t>等）</a:t>
            </a:r>
            <a:endParaRPr lang="zh-CN" altLang="en-US">
              <a:latin typeface="迷你简南宫" panose="02010609000101010101" charset="0"/>
              <a:ea typeface="迷你简南宫" panose="02010609000101010101" charset="0"/>
            </a:endParaRPr>
          </a:p>
        </p:txBody>
      </p:sp>
      <p:sp>
        <p:nvSpPr>
          <p:cNvPr id="29" name="文本框 28"/>
          <p:cNvSpPr txBox="1"/>
          <p:nvPr/>
        </p:nvSpPr>
        <p:spPr>
          <a:xfrm>
            <a:off x="6114415" y="4180840"/>
            <a:ext cx="1761490" cy="2030095"/>
          </a:xfrm>
          <a:prstGeom prst="rect">
            <a:avLst/>
          </a:prstGeom>
          <a:noFill/>
        </p:spPr>
        <p:txBody>
          <a:bodyPr wrap="square" rtlCol="0">
            <a:spAutoFit/>
          </a:bodyPr>
          <a:p>
            <a:r>
              <a:rPr lang="zh-CN" altLang="en-US">
                <a:latin typeface="迷你简南宫" panose="02010609000101010101" charset="0"/>
                <a:ea typeface="迷你简南宫" panose="02010609000101010101" charset="0"/>
              </a:rPr>
              <a:t>老师或同学可以在此发布失物招领，提供物品拾取地址（调用可视化地图</a:t>
            </a:r>
            <a:r>
              <a:rPr lang="en-US" altLang="zh-CN">
                <a:latin typeface="迷你简南宫" panose="02010609000101010101" charset="0"/>
                <a:ea typeface="迷你简南宫" panose="02010609000101010101" charset="0"/>
              </a:rPr>
              <a:t>api</a:t>
            </a:r>
            <a:r>
              <a:rPr lang="zh-CN" altLang="en-US">
                <a:latin typeface="迷你简南宫" panose="02010609000101010101" charset="0"/>
                <a:ea typeface="迷你简南宫" panose="02010609000101010101" charset="0"/>
              </a:rPr>
              <a:t>显示）帮助找回失主</a:t>
            </a:r>
            <a:endParaRPr lang="zh-CN" altLang="en-US">
              <a:latin typeface="迷你简南宫" panose="02010609000101010101" charset="0"/>
              <a:ea typeface="迷你简南宫" panose="02010609000101010101" charset="0"/>
            </a:endParaRPr>
          </a:p>
        </p:txBody>
      </p:sp>
      <p:sp>
        <p:nvSpPr>
          <p:cNvPr id="30" name="文本框 29"/>
          <p:cNvSpPr txBox="1"/>
          <p:nvPr/>
        </p:nvSpPr>
        <p:spPr>
          <a:xfrm>
            <a:off x="3440430" y="1079500"/>
            <a:ext cx="4178935" cy="368300"/>
          </a:xfrm>
          <a:prstGeom prst="rect">
            <a:avLst/>
          </a:prstGeom>
          <a:noFill/>
        </p:spPr>
        <p:txBody>
          <a:bodyPr wrap="square" rtlCol="0">
            <a:spAutoFit/>
          </a:bodyPr>
          <a:p>
            <a:r>
              <a:rPr lang="zh-CN" altLang="en-US"/>
              <a:t>支持任务分类，任务查找（精确</a:t>
            </a:r>
            <a:r>
              <a:rPr lang="en-US" altLang="zh-CN"/>
              <a:t>or</a:t>
            </a:r>
            <a:r>
              <a:rPr lang="zh-CN" altLang="en-US"/>
              <a:t>模糊）</a:t>
            </a:r>
            <a:endParaRPr lang="zh-CN" altLang="en-US"/>
          </a:p>
        </p:txBody>
      </p:sp>
      <p:sp>
        <p:nvSpPr>
          <p:cNvPr id="31" name="文本框 30"/>
          <p:cNvSpPr txBox="1"/>
          <p:nvPr/>
        </p:nvSpPr>
        <p:spPr>
          <a:xfrm>
            <a:off x="7957820" y="1079500"/>
            <a:ext cx="4178935" cy="368300"/>
          </a:xfrm>
          <a:prstGeom prst="rect">
            <a:avLst/>
          </a:prstGeom>
          <a:noFill/>
        </p:spPr>
        <p:txBody>
          <a:bodyPr wrap="square" rtlCol="0">
            <a:spAutoFit/>
          </a:bodyPr>
          <a:p>
            <a:r>
              <a:rPr lang="zh-CN" altLang="en-US"/>
              <a:t>支持物品分类，</a:t>
            </a:r>
            <a:r>
              <a:rPr lang="zh-CN" altLang="en-US">
                <a:sym typeface="+mn-ea"/>
              </a:rPr>
              <a:t>物品</a:t>
            </a:r>
            <a:r>
              <a:rPr lang="zh-CN" altLang="en-US"/>
              <a:t>查找（精确</a:t>
            </a:r>
            <a:r>
              <a:rPr lang="en-US" altLang="zh-CN"/>
              <a:t>or</a:t>
            </a:r>
            <a:r>
              <a:rPr lang="zh-CN" altLang="en-US"/>
              <a:t>模糊）</a:t>
            </a:r>
            <a:endParaRPr lang="zh-CN" altLang="en-US"/>
          </a:p>
        </p:txBody>
      </p:sp>
      <p:sp>
        <p:nvSpPr>
          <p:cNvPr id="32" name="文本框 31"/>
          <p:cNvSpPr txBox="1"/>
          <p:nvPr/>
        </p:nvSpPr>
        <p:spPr>
          <a:xfrm>
            <a:off x="3440430" y="3686810"/>
            <a:ext cx="4178935" cy="368300"/>
          </a:xfrm>
          <a:prstGeom prst="rect">
            <a:avLst/>
          </a:prstGeom>
          <a:noFill/>
        </p:spPr>
        <p:txBody>
          <a:bodyPr wrap="square" rtlCol="0">
            <a:spAutoFit/>
          </a:bodyPr>
          <a:p>
            <a:r>
              <a:rPr lang="zh-CN" altLang="en-US"/>
              <a:t>支持失物分类，</a:t>
            </a:r>
            <a:r>
              <a:rPr lang="zh-CN" altLang="en-US">
                <a:sym typeface="+mn-ea"/>
              </a:rPr>
              <a:t>失物</a:t>
            </a:r>
            <a:r>
              <a:rPr lang="zh-CN" altLang="en-US"/>
              <a:t>查找（精确</a:t>
            </a:r>
            <a:r>
              <a:rPr lang="en-US" altLang="zh-CN"/>
              <a:t>or</a:t>
            </a:r>
            <a:r>
              <a:rPr lang="zh-CN" altLang="en-US"/>
              <a:t>模糊）</a:t>
            </a:r>
            <a:endParaRPr lang="zh-CN" altLang="en-US"/>
          </a:p>
        </p:txBody>
      </p:sp>
      <p:sp>
        <p:nvSpPr>
          <p:cNvPr id="33" name="文本框 32"/>
          <p:cNvSpPr txBox="1"/>
          <p:nvPr/>
        </p:nvSpPr>
        <p:spPr>
          <a:xfrm>
            <a:off x="7957820" y="3572510"/>
            <a:ext cx="4178935" cy="645160"/>
          </a:xfrm>
          <a:prstGeom prst="rect">
            <a:avLst/>
          </a:prstGeom>
          <a:noFill/>
        </p:spPr>
        <p:txBody>
          <a:bodyPr wrap="square" rtlCol="0">
            <a:spAutoFit/>
          </a:bodyPr>
          <a:p>
            <a:r>
              <a:rPr lang="zh-CN" altLang="en-US"/>
              <a:t>历年卷，校内群号，老师联系方式通讯录</a:t>
            </a:r>
            <a:endParaRPr lang="zh-CN" altLang="en-US"/>
          </a:p>
        </p:txBody>
      </p:sp>
      <p:sp>
        <p:nvSpPr>
          <p:cNvPr id="35" name="文本框 34"/>
          <p:cNvSpPr txBox="1"/>
          <p:nvPr/>
        </p:nvSpPr>
        <p:spPr>
          <a:xfrm>
            <a:off x="10370185" y="1501140"/>
            <a:ext cx="1761490" cy="1476375"/>
          </a:xfrm>
          <a:prstGeom prst="rect">
            <a:avLst/>
          </a:prstGeom>
          <a:noFill/>
        </p:spPr>
        <p:txBody>
          <a:bodyPr wrap="square" rtlCol="0">
            <a:spAutoFit/>
          </a:bodyPr>
          <a:p>
            <a:r>
              <a:rPr lang="zh-CN" altLang="en-US">
                <a:latin typeface="迷你简南宫" panose="02010609000101010101" charset="0"/>
                <a:ea typeface="迷你简南宫" panose="02010609000101010101" charset="0"/>
              </a:rPr>
              <a:t>界面直接使用地图显示</a:t>
            </a:r>
            <a:r>
              <a:rPr lang="en-US" altLang="zh-CN">
                <a:latin typeface="迷你简南宫" panose="02010609000101010101" charset="0"/>
                <a:ea typeface="迷你简南宫" panose="02010609000101010101" charset="0"/>
              </a:rPr>
              <a:t>or</a:t>
            </a:r>
            <a:r>
              <a:rPr lang="zh-CN" altLang="en-US">
                <a:latin typeface="迷你简南宫" panose="02010609000101010101" charset="0"/>
                <a:ea typeface="迷你简南宫" panose="02010609000101010101" charset="0"/>
              </a:rPr>
              <a:t>列表显示</a:t>
            </a:r>
            <a:r>
              <a:rPr lang="zh-CN" altLang="en-US">
                <a:latin typeface="迷你简南宫" panose="02010609000101010101" charset="0"/>
                <a:ea typeface="迷你简南宫" panose="02010609000101010101" charset="0"/>
              </a:rPr>
              <a:t>，可筛选周边可借物品</a:t>
            </a:r>
            <a:endParaRPr lang="zh-CN" altLang="en-US">
              <a:latin typeface="迷你简南宫" panose="02010609000101010101" charset="0"/>
              <a:ea typeface="迷你简南宫" panose="02010609000101010101" charset="0"/>
            </a:endParaRPr>
          </a:p>
        </p:txBody>
      </p:sp>
      <p:sp>
        <p:nvSpPr>
          <p:cNvPr id="36" name="文本框 35"/>
          <p:cNvSpPr txBox="1"/>
          <p:nvPr/>
        </p:nvSpPr>
        <p:spPr>
          <a:xfrm>
            <a:off x="10452735" y="4205605"/>
            <a:ext cx="1761490" cy="1753235"/>
          </a:xfrm>
          <a:prstGeom prst="rect">
            <a:avLst/>
          </a:prstGeom>
          <a:noFill/>
        </p:spPr>
        <p:txBody>
          <a:bodyPr wrap="square" rtlCol="0">
            <a:spAutoFit/>
          </a:bodyPr>
          <a:p>
            <a:r>
              <a:rPr lang="zh-CN" altLang="en-US">
                <a:latin typeface="迷你简南宫" panose="02010609000101010101" charset="0"/>
                <a:ea typeface="迷你简南宫" panose="02010609000101010101" charset="0"/>
              </a:rPr>
              <a:t>使用爬虫将已有信息爬入数据库，可在后台进行增删查改，前台仅提供数据显示</a:t>
            </a:r>
            <a:endParaRPr lang="zh-CN" altLang="en-US">
              <a:latin typeface="迷你简南宫" panose="02010609000101010101" charset="0"/>
              <a:ea typeface="迷你简南宫" panose="02010609000101010101" charset="0"/>
            </a:endParaRPr>
          </a:p>
        </p:txBody>
      </p:sp>
    </p:spTree>
  </p:cSld>
  <p:clrMapOvr>
    <a:masterClrMapping/>
  </p:clrMapOvr>
  <p:transition advTm="13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750"/>
                                        <p:tgtEl>
                                          <p:spTgt spid="13"/>
                                        </p:tgtEl>
                                      </p:cBhvr>
                                    </p:animEffect>
                                  </p:childTnLst>
                                </p:cTn>
                              </p:par>
                              <p:par>
                                <p:cTn id="17" presetID="0" presetClass="path" presetSubtype="0" accel="50000" decel="50000" fill="hold" nodeType="withEffect">
                                  <p:stCondLst>
                                    <p:cond delay="250"/>
                                  </p:stCondLst>
                                  <p:childTnLst>
                                    <p:animMotion origin="layout" path="M 2.29167E-6 -2.96296E-6 L -0.15326 0.00162 " pathEditMode="relative" rAng="0" ptsTypes="AA">
                                      <p:cBhvr>
                                        <p:cTn id="18" dur="750" fill="hold"/>
                                        <p:tgtEl>
                                          <p:spTgt spid="13"/>
                                        </p:tgtEl>
                                        <p:attrNameLst>
                                          <p:attrName>ppt_x</p:attrName>
                                          <p:attrName>ppt_y</p:attrName>
                                        </p:attrNameLst>
                                      </p:cBhvr>
                                      <p:rCtr x="-7669" y="69"/>
                                    </p:animMotion>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ags/tag1.xml><?xml version="1.0" encoding="utf-8"?>
<p:tagLst xmlns:p="http://schemas.openxmlformats.org/presentationml/2006/main">
  <p:tag name="REFSHAPE" val="393705884"/>
</p:tagLst>
</file>

<file path=ppt/tags/tag10.xml><?xml version="1.0" encoding="utf-8"?>
<p:tagLst xmlns:p="http://schemas.openxmlformats.org/presentationml/2006/main">
  <p:tag name="REFSHAPE" val="393708196"/>
</p:tagLst>
</file>

<file path=ppt/tags/tag11.xml><?xml version="1.0" encoding="utf-8"?>
<p:tagLst xmlns:p="http://schemas.openxmlformats.org/presentationml/2006/main">
  <p:tag name="REFSHAPE" val="393706156"/>
</p:tagLst>
</file>

<file path=ppt/tags/tag12.xml><?xml version="1.0" encoding="utf-8"?>
<p:tagLst xmlns:p="http://schemas.openxmlformats.org/presentationml/2006/main">
  <p:tag name="REFSHAPE" val="393708468"/>
</p:tagLst>
</file>

<file path=ppt/tags/tag13.xml><?xml version="1.0" encoding="utf-8"?>
<p:tagLst xmlns:p="http://schemas.openxmlformats.org/presentationml/2006/main">
  <p:tag name="REFSHAPE" val="393709148"/>
</p:tagLst>
</file>

<file path=ppt/tags/tag14.xml><?xml version="1.0" encoding="utf-8"?>
<p:tagLst xmlns:p="http://schemas.openxmlformats.org/presentationml/2006/main">
  <p:tag name="ISPRING_ULTRA_SCORM_COURSE_ID" val="7F8A7FEA-888B-4127-B7D2-499843EADC12"/>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Content List"/>
  <p:tag name="ISPRING_PLAYERS_CUSTOMIZATION" val="UEsDBBQAAgAIACqGsU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qhrF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qGsU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Koax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Koax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Koax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KoaxS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oaxS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K4axSA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ArhrFIKwvAbUoAAABrAAAAGwAAAHVuaXZlcnNhbC91bml2ZXJzYWwucG5nLnhtbLOxr8jNUShLLSrOzM+zVTLUM1Cyt+PlsikoSi3LTC1XqACKGekZQICSQiUqtzwzpSQDKGRgbowQzEjNTM8osVWyMDCFC+oDzQQAUEsBAgAAFAACAAgAKoaxSBUOrShkBAAABxEAAB0AAAAAAAAAAQAAAAAAAAAAAHVuaXZlcnNhbC9jb21tb25fbWVzc2FnZXMubG5nUEsBAgAAFAACAAgAKoaxSAh+CyMpAwAAhgwAACcAAAAAAAAAAQAAAAAAnwQAAHVuaXZlcnNhbC9mbGFzaF9wdWJsaXNoaW5nX3NldHRpbmdzLnhtbFBLAQIAABQAAgAIACqGsUi1/AlkugIAAFUKAAAhAAAAAAAAAAEAAAAAAA0IAAB1bml2ZXJzYWwvZmxhc2hfc2tpbl9zZXR0aW5ncy54bWxQSwECAAAUAAIACAAqhrFIKpYPZ/4CAACXCwAAJgAAAAAAAAABAAAAAAAGCwAAdW5pdmVyc2FsL2h0bWxfcHVibGlzaGluZ19zZXR0aW5ncy54bWxQSwECAAAUAAIACAAqhrFIaHFSkZoBAAAfBgAAHwAAAAAAAAABAAAAAABIDgAAdW5pdmVyc2FsL2h0bWxfc2tpbl9zZXR0aW5ncy5qc1BLAQIAABQAAgAIACqGsUg9PC/RwQAAAOUBAAAaAAAAAAAAAAEAAAAAAB8QAAB1bml2ZXJzYWwvaTE4bl9wcmVzZXRzLnhtbFBLAQIAABQAAgAIACqGsUia+ZZkawAAAGsAAAAcAAAAAAAAAAEAAAAAABgRAAB1bml2ZXJzYWwvbG9jYWxfc2V0dGluZ3MueG1sUEsBAgAAFAACAAgARJRXRyO0Tvv7AgAAsAgAABQAAAAAAAAAAQAAAAAAvREAAHVuaXZlcnNhbC9wbGF5ZXIueG1sUEsBAgAAFAACAAgAKoaxSLCHI/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
  <p:tag name="ISPRING_PRESENTATION_TITLE" val="333333"/>
</p:tagLst>
</file>

<file path=ppt/tags/tag2.xml><?xml version="1.0" encoding="utf-8"?>
<p:tagLst xmlns:p="http://schemas.openxmlformats.org/presentationml/2006/main">
  <p:tag name="REFSHAPE" val="393708604"/>
</p:tagLst>
</file>

<file path=ppt/tags/tag3.xml><?xml version="1.0" encoding="utf-8"?>
<p:tagLst xmlns:p="http://schemas.openxmlformats.org/presentationml/2006/main">
  <p:tag name="REFSHAPE" val="393708332"/>
</p:tagLst>
</file>

<file path=ppt/tags/tag4.xml><?xml version="1.0" encoding="utf-8"?>
<p:tagLst xmlns:p="http://schemas.openxmlformats.org/presentationml/2006/main">
  <p:tag name="REFSHAPE" val="393708060"/>
</p:tagLst>
</file>

<file path=ppt/tags/tag5.xml><?xml version="1.0" encoding="utf-8"?>
<p:tagLst xmlns:p="http://schemas.openxmlformats.org/presentationml/2006/main">
  <p:tag name="REFSHAPE" val="393705748"/>
</p:tagLst>
</file>

<file path=ppt/tags/tag6.xml><?xml version="1.0" encoding="utf-8"?>
<p:tagLst xmlns:p="http://schemas.openxmlformats.org/presentationml/2006/main">
  <p:tag name="REFSHAPE" val="393706020"/>
</p:tagLst>
</file>

<file path=ppt/tags/tag7.xml><?xml version="1.0" encoding="utf-8"?>
<p:tagLst xmlns:p="http://schemas.openxmlformats.org/presentationml/2006/main">
  <p:tag name="REFSHAPE" val="393706700"/>
</p:tagLst>
</file>

<file path=ppt/tags/tag8.xml><?xml version="1.0" encoding="utf-8"?>
<p:tagLst xmlns:p="http://schemas.openxmlformats.org/presentationml/2006/main">
  <p:tag name="REFSHAPE" val="393706972"/>
</p:tagLst>
</file>

<file path=ppt/tags/tag9.xml><?xml version="1.0" encoding="utf-8"?>
<p:tagLst xmlns:p="http://schemas.openxmlformats.org/presentationml/2006/main">
  <p:tag name="REFSHAPE" val="39370765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2757</Words>
  <Application>WPS 演示</Application>
  <PresentationFormat>自定义</PresentationFormat>
  <Paragraphs>236</Paragraphs>
  <Slides>23</Slides>
  <Notes>20</Notes>
  <HiddenSlides>0</HiddenSlides>
  <MMClips>3</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23</vt:i4>
      </vt:variant>
    </vt:vector>
  </HeadingPairs>
  <TitlesOfParts>
    <vt:vector size="39" baseType="lpstr">
      <vt:lpstr>Arial</vt:lpstr>
      <vt:lpstr>宋体</vt:lpstr>
      <vt:lpstr>Wingdings</vt:lpstr>
      <vt:lpstr>迷你简南宫</vt:lpstr>
      <vt:lpstr>迷你简南宫</vt:lpstr>
      <vt:lpstr>方正启体简体</vt:lpstr>
      <vt:lpstr>Bell MT</vt:lpstr>
      <vt:lpstr>Kozuka Mincho Pr6N H</vt:lpstr>
      <vt:lpstr>Yu Gothic UI Semibold</vt:lpstr>
      <vt:lpstr>David</vt:lpstr>
      <vt:lpstr>微软雅黑</vt:lpstr>
      <vt:lpstr>Arial Unicode MS</vt:lpstr>
      <vt:lpstr>Calibri Light</vt:lpstr>
      <vt:lpstr>Calibri</vt:lpstr>
      <vt:lpstr>禹卫书法行书简体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
淘宝店：https://dxpu.taobao.com/</dc:description>
  <cp:lastModifiedBy>薛定諤の貓™</cp:lastModifiedBy>
  <cp:revision>150</cp:revision>
  <dcterms:created xsi:type="dcterms:W3CDTF">2015-07-19T05:09:00Z</dcterms:created>
  <dcterms:modified xsi:type="dcterms:W3CDTF">2020-03-06T13:56:45Z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